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3"/>
  </p:notesMasterIdLst>
  <p:sldIdLst>
    <p:sldId id="272" r:id="rId2"/>
    <p:sldId id="1153" r:id="rId3"/>
    <p:sldId id="1166" r:id="rId4"/>
    <p:sldId id="1167" r:id="rId5"/>
    <p:sldId id="1164" r:id="rId6"/>
    <p:sldId id="1165" r:id="rId7"/>
    <p:sldId id="1168" r:id="rId8"/>
    <p:sldId id="1169" r:id="rId9"/>
    <p:sldId id="1170" r:id="rId10"/>
    <p:sldId id="1171" r:id="rId11"/>
    <p:sldId id="1172" r:id="rId12"/>
    <p:sldId id="1173" r:id="rId13"/>
    <p:sldId id="1162" r:id="rId14"/>
    <p:sldId id="1159" r:id="rId15"/>
    <p:sldId id="1175" r:id="rId16"/>
    <p:sldId id="1176" r:id="rId17"/>
    <p:sldId id="1179" r:id="rId18"/>
    <p:sldId id="1178" r:id="rId19"/>
    <p:sldId id="1183" r:id="rId20"/>
    <p:sldId id="1185" r:id="rId21"/>
    <p:sldId id="1184" r:id="rId22"/>
    <p:sldId id="1180" r:id="rId23"/>
    <p:sldId id="1181" r:id="rId24"/>
    <p:sldId id="1182" r:id="rId25"/>
    <p:sldId id="1174" r:id="rId26"/>
    <p:sldId id="1187" r:id="rId27"/>
    <p:sldId id="1188" r:id="rId28"/>
    <p:sldId id="1186" r:id="rId29"/>
    <p:sldId id="1189" r:id="rId30"/>
    <p:sldId id="1190" r:id="rId31"/>
    <p:sldId id="1191" r:id="rId32"/>
    <p:sldId id="1192" r:id="rId33"/>
    <p:sldId id="1193" r:id="rId34"/>
    <p:sldId id="1194" r:id="rId35"/>
    <p:sldId id="1195" r:id="rId36"/>
    <p:sldId id="1197" r:id="rId37"/>
    <p:sldId id="1198" r:id="rId38"/>
    <p:sldId id="1196" r:id="rId39"/>
    <p:sldId id="1199" r:id="rId40"/>
    <p:sldId id="1200" r:id="rId41"/>
    <p:sldId id="1160" r:id="rId42"/>
    <p:sldId id="1201" r:id="rId43"/>
    <p:sldId id="1202" r:id="rId44"/>
    <p:sldId id="1204" r:id="rId45"/>
    <p:sldId id="1205" r:id="rId46"/>
    <p:sldId id="1203" r:id="rId47"/>
    <p:sldId id="1206" r:id="rId48"/>
    <p:sldId id="1207" r:id="rId49"/>
    <p:sldId id="1208" r:id="rId50"/>
    <p:sldId id="1209" r:id="rId51"/>
    <p:sldId id="1210" r:id="rId52"/>
    <p:sldId id="1211" r:id="rId53"/>
    <p:sldId id="1161" r:id="rId54"/>
    <p:sldId id="1212" r:id="rId55"/>
    <p:sldId id="1213" r:id="rId56"/>
    <p:sldId id="1215" r:id="rId57"/>
    <p:sldId id="1217" r:id="rId58"/>
    <p:sldId id="1216" r:id="rId59"/>
    <p:sldId id="992" r:id="rId60"/>
    <p:sldId id="1155" r:id="rId61"/>
    <p:sldId id="1218" r:id="rId62"/>
  </p:sldIdLst>
  <p:sldSz cx="24382413" cy="13716000"/>
  <p:notesSz cx="6858000" cy="9144000"/>
  <p:defaultTextStyle>
    <a:defPPr>
      <a:defRPr lang="en-US"/>
    </a:defPPr>
    <a:lvl1pPr marL="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3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66" userDrawn="1">
          <p15:clr>
            <a:srgbClr val="A4A3A4"/>
          </p15:clr>
        </p15:guide>
        <p15:guide id="3" pos="13123" userDrawn="1">
          <p15:clr>
            <a:srgbClr val="A4A3A4"/>
          </p15:clr>
        </p15:guide>
        <p15:guide id="4" orient="horz" pos="7813" userDrawn="1">
          <p15:clr>
            <a:srgbClr val="A4A3A4"/>
          </p15:clr>
        </p15:guide>
        <p15:guide id="6" pos="12533" userDrawn="1">
          <p15:clr>
            <a:srgbClr val="A4A3A4"/>
          </p15:clr>
        </p15:guide>
        <p15:guide id="7" orient="horz" pos="1871" userDrawn="1">
          <p15:clr>
            <a:srgbClr val="A4A3A4"/>
          </p15:clr>
        </p15:guide>
        <p15:guide id="8" orient="horz" pos="2415" userDrawn="1">
          <p15:clr>
            <a:srgbClr val="A4A3A4"/>
          </p15:clr>
        </p15:guide>
        <p15:guide id="9" pos="1511" userDrawn="1">
          <p15:clr>
            <a:srgbClr val="A4A3A4"/>
          </p15:clr>
        </p15:guide>
        <p15:guide id="10" orient="horz" pos="918" userDrawn="1">
          <p15:clr>
            <a:srgbClr val="A4A3A4"/>
          </p15:clr>
        </p15:guide>
        <p15:guide id="11" pos="3733" userDrawn="1">
          <p15:clr>
            <a:srgbClr val="A4A3A4"/>
          </p15:clr>
        </p15:guide>
        <p15:guide id="12" pos="115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 대호" initials="권대" lastIdx="12" clrIdx="0">
    <p:extLst>
      <p:ext uri="{19B8F6BF-5375-455C-9EA6-DF929625EA0E}">
        <p15:presenceInfo xmlns:p15="http://schemas.microsoft.com/office/powerpoint/2012/main" userId="c36001907e564bc3" providerId="Windows Live"/>
      </p:ext>
    </p:extLst>
  </p:cmAuthor>
  <p:cmAuthor id="2" name="jbpark0614@gmail.com" initials="j" lastIdx="1" clrIdx="1">
    <p:extLst>
      <p:ext uri="{19B8F6BF-5375-455C-9EA6-DF929625EA0E}">
        <p15:presenceInfo xmlns:p15="http://schemas.microsoft.com/office/powerpoint/2012/main" userId="199140777f9ee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85F"/>
    <a:srgbClr val="ED234B"/>
    <a:srgbClr val="FBE5D6"/>
    <a:srgbClr val="193268"/>
    <a:srgbClr val="EDEBEE"/>
    <a:srgbClr val="7391FF"/>
    <a:srgbClr val="C8D7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/>
    <p:restoredTop sz="96366"/>
  </p:normalViewPr>
  <p:slideViewPr>
    <p:cSldViewPr snapToGrid="0">
      <p:cViewPr varScale="1">
        <p:scale>
          <a:sx n="50" d="100"/>
          <a:sy n="50" d="100"/>
        </p:scale>
        <p:origin x="216" y="1336"/>
      </p:cViewPr>
      <p:guideLst>
        <p:guide pos="966"/>
        <p:guide pos="13123"/>
        <p:guide orient="horz" pos="7813"/>
        <p:guide pos="12533"/>
        <p:guide orient="horz" pos="1871"/>
        <p:guide orient="horz" pos="2415"/>
        <p:guide pos="1511"/>
        <p:guide orient="horz" pos="918"/>
        <p:guide pos="3733"/>
        <p:guide pos="115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DE991-7A49-904E-BA36-3E5C721CA6C9}" type="datetimeFigureOut">
              <a:rPr kumimoji="1" lang="ko-Kore-KR" altLang="en-US" smtClean="0"/>
              <a:t>2021. 10. 5.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D8343-E445-374C-BDF8-84DEE5560B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38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3146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7033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1260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6216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434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879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180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3283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5022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2099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040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2981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9680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9590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8335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6023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0304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4414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1685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3651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8414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7515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49816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48690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6059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66721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31964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92478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8969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29521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03145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44608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4293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49291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90708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62013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7512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52470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28115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91552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18447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11136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31012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0772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17512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97887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28151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40031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10581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08732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63122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47945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46147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75430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151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18785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83739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1050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5107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545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371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5"/>
            <a:ext cx="1828681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5"/>
            <a:ext cx="18286810" cy="331152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7" indent="0" algn="ctr">
              <a:buNone/>
              <a:defRPr sz="4000"/>
            </a:lvl2pPr>
            <a:lvl3pPr marL="1828756" indent="0" algn="ctr">
              <a:buNone/>
              <a:defRPr sz="3600"/>
            </a:lvl3pPr>
            <a:lvl4pPr marL="2743133" indent="0" algn="ctr">
              <a:buNone/>
              <a:defRPr sz="3200"/>
            </a:lvl4pPr>
            <a:lvl5pPr marL="3657507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3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7" indent="0" algn="ctr">
              <a:buNone/>
              <a:defRPr sz="3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2021. 10. 5.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52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2021. 10. 5.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15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8" y="730255"/>
            <a:ext cx="5257458" cy="116236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5" y="730255"/>
            <a:ext cx="15467593" cy="116236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2021. 10. 5.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4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2021. 10. 5.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149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3" y="3419481"/>
            <a:ext cx="21029831" cy="5705475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3" y="9178928"/>
            <a:ext cx="21029831" cy="3000373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77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5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13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50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88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2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64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0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2021. 10. 5.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48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2021. 10. 5.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40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9" y="3362325"/>
            <a:ext cx="1031490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9" y="5010153"/>
            <a:ext cx="10314902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601" y="3362325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601" y="5010153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2021. 10. 5.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655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2021. 10. 5.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1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2021. 10. 5.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461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5"/>
            <a:ext cx="12343597" cy="974725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2021. 10. 5.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02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5"/>
            <a:ext cx="12343597" cy="974725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77" indent="0">
              <a:buNone/>
              <a:defRPr sz="5600"/>
            </a:lvl2pPr>
            <a:lvl3pPr marL="1828756" indent="0">
              <a:buNone/>
              <a:defRPr sz="4800"/>
            </a:lvl3pPr>
            <a:lvl4pPr marL="2743133" indent="0">
              <a:buNone/>
              <a:defRPr sz="4000"/>
            </a:lvl4pPr>
            <a:lvl5pPr marL="3657507" indent="0">
              <a:buNone/>
              <a:defRPr sz="4000"/>
            </a:lvl5pPr>
            <a:lvl6pPr marL="4571886" indent="0">
              <a:buNone/>
              <a:defRPr sz="4000"/>
            </a:lvl6pPr>
            <a:lvl7pPr marL="5486263" indent="0">
              <a:buNone/>
              <a:defRPr sz="4000"/>
            </a:lvl7pPr>
            <a:lvl8pPr marL="6400640" indent="0">
              <a:buNone/>
              <a:defRPr sz="4000"/>
            </a:lvl8pPr>
            <a:lvl9pPr marL="7315017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2021. 10. 5.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185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1"/>
            <a:ext cx="21029831" cy="870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1F041-D29B-8C4F-81D4-F6B9816EE8A8}" type="datetimeFigureOut">
              <a:rPr kumimoji="1" lang="ko-Kore-KR" altLang="en-US" smtClean="0"/>
              <a:t>2021. 10. 5.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78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56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7" indent="-457187" algn="l" defTabSz="1828756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6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94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320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69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07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lianweng.github.io/lil-log/2019/06/23/meta-reinforcement-learning.html#proposal-in-2016" TargetMode="External"/><Relationship Id="rId5" Type="http://schemas.openxmlformats.org/officeDocument/2006/relationships/hyperlink" Target="https://lilianweng.github.io/lil-log/2018/11/30/meta-learning.html#optimization-based" TargetMode="External"/><Relationship Id="rId4" Type="http://schemas.openxmlformats.org/officeDocument/2006/relationships/hyperlink" Target="https://www.davidsilver.uk/teachin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Meta Learning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1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Learning to Learn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6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2511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Training</a:t>
            </a:r>
            <a:r>
              <a:rPr lang="ko-KR" altLang="en-US" dirty="0"/>
              <a:t>을 </a:t>
            </a:r>
            <a:r>
              <a:rPr lang="en-US" altLang="ko-KR" dirty="0"/>
              <a:t>Testing</a:t>
            </a:r>
            <a:r>
              <a:rPr lang="ko-KR" altLang="en-US" dirty="0"/>
              <a:t>과 같은 방법으로 바라보는 관점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27FBA0D-37E8-964D-B5A2-289E92157803}"/>
                  </a:ext>
                </a:extLst>
              </p:cNvPr>
              <p:cNvSpPr/>
              <p:nvPr/>
            </p:nvSpPr>
            <p:spPr>
              <a:xfrm>
                <a:off x="2346821" y="3774477"/>
                <a:ext cx="19598779" cy="9150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모델이 모든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label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대해서 인지하고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optimization procedure</a:t>
                </a:r>
                <a:r>
                  <a:rPr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수정하는 것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없이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궁극적으로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fast learning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이뤄질 수 있도록 하자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Inference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중에도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training process</a:t>
                </a:r>
                <a:r>
                  <a:rPr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모방한 과정을 넣기 위해서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dataset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약간의 수정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742950" indent="-742950">
                  <a:lnSpc>
                    <a:spcPct val="150000"/>
                  </a:lnSpc>
                  <a:buAutoNum type="arabicPeriod"/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Label set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일부를 샘플링 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𝐿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⊂</m:t>
                    </m:r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𝐿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𝑎𝑙𝑙</m:t>
                        </m:r>
                      </m:sub>
                    </m:sSub>
                  </m:oMath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742950" indent="-742950">
                  <a:lnSpc>
                    <a:spcPct val="150000"/>
                  </a:lnSpc>
                  <a:buAutoNum type="arabicPeriod"/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Support set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training batch</a:t>
                </a:r>
                <a:r>
                  <a:rPr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dataset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로부터 </a:t>
                </a:r>
                <a:r>
                  <a:rPr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샘플링한다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𝑆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𝐿</m:t>
                        </m:r>
                      </m:sup>
                    </m:sSup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⊂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𝐷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sSup>
                      <m:sSup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𝐵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𝐿</m:t>
                        </m:r>
                      </m:sup>
                    </m:sSup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⊂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𝐷</m:t>
                    </m:r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𝐿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속하는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label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가진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데이터만 가지고 있어야 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𝑦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∈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𝐿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∀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𝑦</m:t>
                        </m:r>
                      </m:e>
                    </m:d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∈</m:t>
                    </m:r>
                    <m:sSup>
                      <m:sSup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𝑆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𝐿</m:t>
                        </m:r>
                      </m:sup>
                    </m:sSup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sSup>
                      <m:sSup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𝐵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𝐿</m:t>
                        </m:r>
                      </m:sup>
                    </m:sSup>
                  </m:oMath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742950" indent="-742950">
                  <a:lnSpc>
                    <a:spcPct val="150000"/>
                  </a:lnSpc>
                  <a:buAutoNum type="arabicPeriod"/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Support set(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𝑆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model input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부분이다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742950" indent="-742950">
                  <a:lnSpc>
                    <a:spcPct val="150000"/>
                  </a:lnSpc>
                  <a:buAutoNum type="arabicPeriod"/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Final optimization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단계에서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supervised learning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하는 것과 동일한 방법으로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mini-batch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𝐵</m:t>
                        </m:r>
                      </m:e>
                      <m:sup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이용하여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loss</a:t>
                </a:r>
                <a:r>
                  <a:rPr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계산하고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backpropagation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통해 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model parameter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업데이트 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27FBA0D-37E8-964D-B5A2-289E92157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821" y="3774477"/>
                <a:ext cx="19598779" cy="9150325"/>
              </a:xfrm>
              <a:prstGeom prst="rect">
                <a:avLst/>
              </a:prstGeom>
              <a:blipFill>
                <a:blip r:embed="rId4"/>
                <a:stretch>
                  <a:fillRect l="-971" b="-166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179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Training</a:t>
            </a:r>
            <a:r>
              <a:rPr lang="ko-KR" altLang="en-US" dirty="0"/>
              <a:t>을 </a:t>
            </a:r>
            <a:r>
              <a:rPr lang="en-US" altLang="ko-KR" dirty="0"/>
              <a:t>Testing</a:t>
            </a:r>
            <a:r>
              <a:rPr lang="ko-KR" altLang="en-US" dirty="0"/>
              <a:t>과 같은 방법으로 바라보는 관점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27FBA0D-37E8-964D-B5A2-289E92157803}"/>
                  </a:ext>
                </a:extLst>
              </p:cNvPr>
              <p:cNvSpPr/>
              <p:nvPr/>
            </p:nvSpPr>
            <p:spPr>
              <a:xfrm>
                <a:off x="1889621" y="3329608"/>
                <a:ext cx="21478379" cy="83785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6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  <m:sup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∗</m:t>
                          </m:r>
                        </m:sup>
                      </m:sSup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unc>
                        <m:funcPr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6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36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</a:rPr>
                                    <m:t>m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𝑎𝑥</m:t>
                                  </m:r>
                                </m:e>
                                <m:lim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𝐸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  <m:r>
                                        <a:rPr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, </m:t>
                                      </m:r>
                                      <m:r>
                                        <a:rPr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∈ 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𝑦</m:t>
                              </m:r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|</m:t>
                              </m:r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)]</m:t>
                              </m:r>
                            </m:e>
                          </m:func>
                        </m:e>
                      </m:func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unc>
                        <m:funcPr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6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36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</a:rPr>
                                    <m:t>m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𝑎𝑥</m:t>
                                  </m:r>
                                </m:e>
                                <m:lim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𝐵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⊆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 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[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𝑦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∈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𝐵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𝑦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|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앞의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1~4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과정을 다른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dataset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포함하도록 일반화할 수 있다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다음의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meta learning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식으로 다시 표현될 수 있다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  <m:sup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∗</m:t>
                          </m:r>
                        </m:sup>
                      </m:sSup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unc>
                        <m:funcPr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6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36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</a:rPr>
                                    <m:t>m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𝑎𝑥</m:t>
                                  </m:r>
                                </m:e>
                                <m:lim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sz="36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altLang="ko-KR" sz="36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𝑳</m:t>
                                  </m:r>
                                  <m:r>
                                    <a:rPr lang="en-US" altLang="ko-KR" sz="36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⊂</m:t>
                                  </m:r>
                                  <m:sSub>
                                    <m:sSubPr>
                                      <m:ctrlPr>
                                        <a:rPr lang="en-US" altLang="ko-KR" sz="36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6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𝑳</m:t>
                                      </m:r>
                                    </m:e>
                                    <m:sub>
                                      <m:r>
                                        <a:rPr lang="en-US" altLang="ko-KR" sz="36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𝒂𝒍𝒍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𝐸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ko-KR" sz="36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36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𝑺</m:t>
                                      </m:r>
                                    </m:e>
                                    <m:sup>
                                      <m:r>
                                        <a:rPr lang="en-US" altLang="ko-KR" sz="36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r>
                                    <a:rPr lang="en-US" altLang="ko-KR" sz="36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⊂</m:t>
                                  </m:r>
                                  <m:r>
                                    <a:rPr lang="en-US" altLang="ko-KR" sz="36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𝑫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𝐿</m:t>
                                      </m:r>
                                    </m:sup>
                                  </m:sSup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⊂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[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𝑦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∈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𝐵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 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𝑦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ko-KR" sz="36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36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𝑺</m:t>
                                      </m:r>
                                    </m:e>
                                    <m:sup>
                                      <m:r>
                                        <a:rPr lang="en-US" altLang="ko-KR" sz="36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r>
                                    <a:rPr lang="en-US" altLang="ko-KR" sz="36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altLang="ko-KR" sz="3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Transfer learning (pre-training + fine-tune)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도 넓은 의미에서 위 식에 포함될 수 있다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27FBA0D-37E8-964D-B5A2-289E92157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621" y="3329608"/>
                <a:ext cx="21478379" cy="8378576"/>
              </a:xfrm>
              <a:prstGeom prst="rect">
                <a:avLst/>
              </a:prstGeom>
              <a:blipFill>
                <a:blip r:embed="rId4"/>
                <a:stretch>
                  <a:fillRect l="-827" t="-15129" b="-1240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652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Learner</a:t>
            </a:r>
            <a:r>
              <a:rPr lang="ko-KR" altLang="en-US" dirty="0"/>
              <a:t>와 </a:t>
            </a:r>
            <a:r>
              <a:rPr lang="en-US" altLang="ko-KR" dirty="0"/>
              <a:t>Meta-learner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가지 학습과정으로 보는 관점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27FBA0D-37E8-964D-B5A2-289E92157803}"/>
                  </a:ext>
                </a:extLst>
              </p:cNvPr>
              <p:cNvSpPr/>
              <p:nvPr/>
            </p:nvSpPr>
            <p:spPr>
              <a:xfrm>
                <a:off x="1889621" y="3329608"/>
                <a:ext cx="21478379" cy="89975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Meta learning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바라보는 또다른 관점은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model update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하는 과정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571500" indent="-5715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보통 모델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update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두 단계로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나타내질 수 있다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571500" indent="-571500">
                  <a:lnSpc>
                    <a:spcPct val="150000"/>
                  </a:lnSpc>
                  <a:buFont typeface="Wingdings" pitchFamily="2" charset="2"/>
                  <a:buChar char="à"/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𝑓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전통적인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classifier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형태의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learner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모델이라 하고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주어진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task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수행할 수 있도록 학습한다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그동안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optimizer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𝑔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주어진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support set S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가지고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learner model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parameter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𝜃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update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하는 방법을 학습한다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(</a:t>
                </a:r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𝜃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′=</m:t>
                    </m:r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𝑔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𝜙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𝜃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𝑆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Final optimization step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에서는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𝜃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𝜙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둘다 업데이트 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endParaRPr lang="en-US" altLang="ko-KR" sz="3600" b="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𝑬</m:t>
                          </m:r>
                        </m:e>
                        <m:sub>
                          <m:r>
                            <a:rPr lang="en-US" altLang="ko-KR" sz="3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𝑳</m:t>
                          </m:r>
                          <m:r>
                            <a:rPr lang="en-US" altLang="ko-KR" sz="3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⊂</m:t>
                          </m:r>
                          <m:sSub>
                            <m:sSubPr>
                              <m:ctrlPr>
                                <a:rPr lang="en-US" altLang="ko-KR" sz="36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6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altLang="ko-KR" sz="36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𝒂𝒍𝒍</m:t>
                              </m:r>
                            </m:sub>
                          </m:sSub>
                        </m:sub>
                      </m:sSub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sSub>
                        <m:sSubPr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36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R" sz="36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en-US" altLang="ko-KR" sz="36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𝑳</m:t>
                              </m:r>
                            </m:sup>
                          </m:sSup>
                          <m:r>
                            <a:rPr lang="en-US" altLang="ko-KR" sz="3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⊂</m:t>
                          </m:r>
                          <m:r>
                            <a:rPr lang="en-US" altLang="ko-KR" sz="3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𝑫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⊂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𝐷</m:t>
                          </m:r>
                        </m:sub>
                      </m:sSub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𝑦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∈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3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3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ko-KR" sz="3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3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altLang="ko-KR" sz="3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𝐿</m:t>
                                      </m:r>
                                    </m:sup>
                                  </m:sSup>
                                </m:e>
                              </m:d>
                            </m:sub>
                          </m:sSub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𝑦</m:t>
                          </m:r>
                          <m:r>
                            <a:rPr lang="en-US" altLang="ko-KR" sz="36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|</m:t>
                          </m:r>
                          <m:r>
                            <a:rPr lang="en-US" altLang="ko-KR" sz="36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𝒙</m:t>
                          </m:r>
                          <m:r>
                            <a:rPr lang="en-US" altLang="ko-KR" sz="3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27FBA0D-37E8-964D-B5A2-289E92157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621" y="3329608"/>
                <a:ext cx="21478379" cy="8997528"/>
              </a:xfrm>
              <a:prstGeom prst="rect">
                <a:avLst/>
              </a:prstGeom>
              <a:blipFill>
                <a:blip r:embed="rId4"/>
                <a:stretch>
                  <a:fillRect l="-827" b="-2891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680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Meta Learning</a:t>
            </a:r>
            <a:r>
              <a:rPr lang="ko-KR" altLang="en-US" b="1" dirty="0"/>
              <a:t>의 종류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A9C162B-2C2A-C94F-999B-B7EB8D7FA3EA}"/>
                  </a:ext>
                </a:extLst>
              </p:cNvPr>
              <p:cNvSpPr/>
              <p:nvPr/>
            </p:nvSpPr>
            <p:spPr>
              <a:xfrm>
                <a:off x="2134001" y="3680288"/>
                <a:ext cx="17297400" cy="9424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보통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3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 정도의 접근 방식이 있다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742950" indent="-742950">
                  <a:lnSpc>
                    <a:spcPct val="150000"/>
                  </a:lnSpc>
                  <a:buAutoNum type="arabicPeriod"/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(metric-based) efficient distance metric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학습하고 이를 이용하는 방식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𝑃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</m:e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</m:d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)∈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  <m: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(∗)</m:t>
                        </m:r>
                      </m:e>
                    </m:nary>
                  </m:oMath>
                </a14:m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 (k: similarity measure)</a:t>
                </a:r>
              </a:p>
              <a:p>
                <a:pPr marL="1028642" lvl="1" indent="-5715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14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강에서 다뤘던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metric learning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응용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742950" indent="-742950">
                  <a:lnSpc>
                    <a:spcPct val="150000"/>
                  </a:lnSpc>
                  <a:buAutoNum type="arabicPeriod"/>
                </a:pPr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742950" indent="-742950">
                  <a:lnSpc>
                    <a:spcPct val="150000"/>
                  </a:lnSpc>
                  <a:buAutoNum type="arabicPeriod"/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(model-based) external/internal memory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가진 모델을 사용하는 방식</a:t>
                </a:r>
                <a:b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𝑃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</m:e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</m:d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→</m:t>
                    </m:r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𝑓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𝑆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</a:p>
              <a:p>
                <a:pPr marL="742950" indent="-742950">
                  <a:lnSpc>
                    <a:spcPct val="150000"/>
                  </a:lnSpc>
                  <a:buAutoNum type="arabicPeriod"/>
                </a:pPr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742950" indent="-74295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(optimization-based) fast learning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위한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model parameter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최적화 하는 방식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b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𝑃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</m:e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</m:d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→</m:t>
                    </m:r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𝜃</m:t>
                            </m:r>
                            <m: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𝐿</m:t>
                                </m:r>
                              </m:sup>
                            </m:sSup>
                          </m:e>
                        </m:d>
                      </m:sub>
                    </m:sSub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𝑦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A9C162B-2C2A-C94F-999B-B7EB8D7FA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001" y="3680288"/>
                <a:ext cx="17297400" cy="9424696"/>
              </a:xfrm>
              <a:prstGeom prst="rect">
                <a:avLst/>
              </a:prstGeom>
              <a:blipFill>
                <a:blip r:embed="rId4"/>
                <a:stretch>
                  <a:fillRect l="-1174" r="-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91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Meta Learning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Metric-based Meta Learning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6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91248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Metric-based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Siamese Neural Networks for One-shot Image Recognition (2015)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A99DA-A4FF-6148-9789-7BFD70C59267}"/>
              </a:ext>
            </a:extLst>
          </p:cNvPr>
          <p:cNvSpPr/>
          <p:nvPr/>
        </p:nvSpPr>
        <p:spPr>
          <a:xfrm>
            <a:off x="5835029" y="12781818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Koch, Gregory, Richard </a:t>
            </a:r>
            <a:r>
              <a:rPr lang="en" altLang="ko-Kore-KR" dirty="0" err="1">
                <a:solidFill>
                  <a:schemeClr val="tx2"/>
                </a:solidFill>
                <a:latin typeface="Arial" panose="020B0604020202020204" pitchFamily="34" charset="0"/>
              </a:rPr>
              <a:t>Zemel</a:t>
            </a:r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, and Ruslan </a:t>
            </a:r>
            <a:r>
              <a:rPr lang="en" altLang="ko-Kore-KR" dirty="0" err="1">
                <a:solidFill>
                  <a:schemeClr val="tx2"/>
                </a:solidFill>
                <a:latin typeface="Arial" panose="020B0604020202020204" pitchFamily="34" charset="0"/>
              </a:rPr>
              <a:t>Salakhutdinov</a:t>
            </a:r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. "Siamese neural networks for one-shot image recognition." </a:t>
            </a:r>
            <a:r>
              <a:rPr lang="en" altLang="ko-Kore-KR" i="1" dirty="0">
                <a:solidFill>
                  <a:schemeClr val="tx2"/>
                </a:solidFill>
                <a:latin typeface="Arial" panose="020B0604020202020204" pitchFamily="34" charset="0"/>
              </a:rPr>
              <a:t>ICML deep learning workshop</a:t>
            </a:r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. Vol. 2. 2015.</a:t>
            </a:r>
            <a:endParaRPr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4277E6-2CDE-D847-B8B1-2460A2300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023" y="2786951"/>
            <a:ext cx="6848887" cy="67684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BB0B35-3BB9-0947-BF36-2D6B4C89B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3910" y="2786951"/>
            <a:ext cx="7057047" cy="6768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7A0DDE4-7905-664E-A68F-55AA65B9C726}"/>
                  </a:ext>
                </a:extLst>
              </p:cNvPr>
              <p:cNvSpPr/>
              <p:nvPr/>
            </p:nvSpPr>
            <p:spPr>
              <a:xfrm>
                <a:off x="2446246" y="9804852"/>
                <a:ext cx="17449892" cy="27327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Siamese network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embedding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ore-KR" sz="32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ore-KR" sz="32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θ</m:t>
                        </m:r>
                      </m:sub>
                    </m:sSub>
                  </m:oMath>
                </a14:m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contrastive loss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similarity </a:t>
                </a:r>
                <a:b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ore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d</m:t>
                    </m:r>
                    <m:r>
                      <a:rPr lang="en-US" altLang="ko-Kore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=|</m:t>
                    </m:r>
                    <m:sSub>
                      <m:sSubPr>
                        <m:ctrlPr>
                          <a:rPr lang="en-US" altLang="ko-Kore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ore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ore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altLang="ko-Kore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sz="32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ore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ore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ore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−</m:t>
                    </m:r>
                    <m:sSub>
                      <m:sSub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ore-KR" sz="32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ore-KR" sz="32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ore-KR" sz="3200" b="0" i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ore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ore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</m:oMath>
                </a14:m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train! 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" panose="020B0500000000000000" pitchFamily="34" charset="-128"/>
                        <a:sym typeface="Wingdings" pitchFamily="2" charset="2"/>
                      </a:rPr>
                      <m:t>p</m:t>
                    </m:r>
                    <m:d>
                      <m:dPr>
                        <m:ctrlPr>
                          <a:rPr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2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" panose="020B0500000000000000" pitchFamily="34" charset="-128"/>
                                <a:sym typeface="Wingdings" pitchFamily="2" charset="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" panose="020B0500000000000000" pitchFamily="34" charset="-128"/>
                                <a:sym typeface="Wingdings" pitchFamily="2" charset="2"/>
                              </a:rPr>
                              <m:t>i</m:t>
                            </m:r>
                          </m:sub>
                        </m:sSub>
                        <m:r>
                          <a:rPr lang="en-US" altLang="ko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" panose="020B0500000000000000" pitchFamily="34" charset="-128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320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" panose="020B0500000000000000" pitchFamily="34" charset="-128"/>
                                <a:sym typeface="Wingdings" pitchFamily="2" charset="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" panose="020B0500000000000000" pitchFamily="34" charset="-128"/>
                                <a:sym typeface="Wingdings" pitchFamily="2" charset="2"/>
                              </a:rPr>
                              <m:t>j</m:t>
                            </m:r>
                          </m:sub>
                        </m:sSub>
                      </m:e>
                    </m:d>
                    <m:r>
                      <a:rPr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" panose="020B0500000000000000" pitchFamily="34" charset="-128"/>
                        <a:sym typeface="Wingdings" pitchFamily="2" charset="2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" panose="020B0500000000000000" pitchFamily="34" charset="-128"/>
                        <a:sym typeface="Wingdings" pitchFamily="2" charset="2"/>
                      </a:rPr>
                      <m:t>σ</m:t>
                    </m:r>
                    <m:r>
                      <a:rPr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" panose="020B0500000000000000" pitchFamily="34" charset="-128"/>
                        <a:sym typeface="Wingdings" pitchFamily="2" charset="2"/>
                      </a:rPr>
                      <m:t>Wd</m:t>
                    </m:r>
                    <m:r>
                      <a:rPr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MLP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거친 값이라 하자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Loss</a:t>
                </a:r>
                <a:r>
                  <a:rPr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</a:t>
                </a:r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</a:t>
                </a:r>
              </a:p>
              <a:p>
                <a:pPr lvl="1"/>
                <a:r>
                  <a:rPr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𝐿</m:t>
                    </m:r>
                    <m:d>
                      <m:dPr>
                        <m:ctrlP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𝐵</m:t>
                        </m:r>
                      </m:e>
                    </m:d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∈</m:t>
                        </m:r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𝐵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1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func>
                          <m:funcPr>
                            <m:ctrlP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ore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" panose="020B0500000000000000" pitchFamily="34" charset="-128"/>
                                <a:sym typeface="Wingdings" pitchFamily="2" charset="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𝑝</m:t>
                            </m:r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)</m:t>
                            </m:r>
                          </m:e>
                        </m:func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+(1−</m:t>
                        </m:r>
                      </m:e>
                    </m:nary>
                    <m:sSub>
                      <m:sSubPr>
                        <m:ctrlP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1</m:t>
                        </m:r>
                      </m:e>
                      <m:sub>
                        <m:sSub>
                          <m:sSubPr>
                            <m:ctrlP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  <m:func>
                      <m:funcPr>
                        <m:ctrlP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ore-KR" sz="32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(1−</m:t>
                        </m:r>
                        <m:func>
                          <m:funcPr>
                            <m:ctrlP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ore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𝑝</m:t>
                            </m:r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ore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𝑗</m:t>
                                </m:r>
                              </m:sub>
                            </m:sSub>
                          </m:e>
                        </m:func>
                        <m:r>
                          <a:rPr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))</m:t>
                        </m:r>
                      </m:e>
                    </m:func>
                  </m:oMath>
                </a14:m>
                <a:endParaRPr lang="ko-Kore-KR" altLang="en-US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7A0DDE4-7905-664E-A68F-55AA65B9C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246" y="9804852"/>
                <a:ext cx="17449892" cy="2732799"/>
              </a:xfrm>
              <a:prstGeom prst="rect">
                <a:avLst/>
              </a:prstGeom>
              <a:blipFill>
                <a:blip r:embed="rId6"/>
                <a:stretch>
                  <a:fillRect l="-800" t="-2304" b="-400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13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Metric-based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Siamese Neural Networks for One-shot Image Recognition (2015)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A99DA-A4FF-6148-9789-7BFD70C59267}"/>
              </a:ext>
            </a:extLst>
          </p:cNvPr>
          <p:cNvSpPr/>
          <p:nvPr/>
        </p:nvSpPr>
        <p:spPr>
          <a:xfrm>
            <a:off x="5835029" y="12781818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Koch, Gregory, Richard </a:t>
            </a:r>
            <a:r>
              <a:rPr lang="en" altLang="ko-Kore-KR" dirty="0" err="1">
                <a:solidFill>
                  <a:schemeClr val="tx2"/>
                </a:solidFill>
                <a:latin typeface="Arial" panose="020B0604020202020204" pitchFamily="34" charset="0"/>
              </a:rPr>
              <a:t>Zemel</a:t>
            </a:r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, and Ruslan </a:t>
            </a:r>
            <a:r>
              <a:rPr lang="en" altLang="ko-Kore-KR" dirty="0" err="1">
                <a:solidFill>
                  <a:schemeClr val="tx2"/>
                </a:solidFill>
                <a:latin typeface="Arial" panose="020B0604020202020204" pitchFamily="34" charset="0"/>
              </a:rPr>
              <a:t>Salakhutdinov</a:t>
            </a:r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. "Siamese neural networks for one-shot image recognition." </a:t>
            </a:r>
            <a:r>
              <a:rPr lang="en" altLang="ko-Kore-KR" i="1" dirty="0">
                <a:solidFill>
                  <a:schemeClr val="tx2"/>
                </a:solidFill>
                <a:latin typeface="Arial" panose="020B0604020202020204" pitchFamily="34" charset="0"/>
              </a:rPr>
              <a:t>ICML deep learning workshop</a:t>
            </a:r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. Vol. 2. 2015.</a:t>
            </a:r>
            <a:endParaRPr lang="ko-Kore-KR" alt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7A0DDE4-7905-664E-A68F-55AA65B9C726}"/>
                  </a:ext>
                </a:extLst>
              </p:cNvPr>
              <p:cNvSpPr/>
              <p:nvPr/>
            </p:nvSpPr>
            <p:spPr>
              <a:xfrm>
                <a:off x="2365501" y="3760810"/>
                <a:ext cx="19127879" cy="6868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Test image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대한 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prediction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Support set S, test image x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주어졌을 때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ore-KR" sz="40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40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ore-KR" sz="40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</m:d>
                      <m:r>
                        <a:rPr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𝑐</m:t>
                      </m:r>
                      <m:r>
                        <a:rPr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func>
                        <m:funcPr>
                          <m:ctrlP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ore-KR" sz="40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ore-KR" sz="40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ore-KR" sz="40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ore-KR" sz="40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altLang="ko-Kore-KR" sz="40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40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ore-KR" sz="40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ore-KR" sz="40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∈</m:t>
                                  </m:r>
                                  <m:r>
                                    <a:rPr lang="en-US" altLang="ko-Kore-KR" sz="40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ore-KR" sz="40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ore-KR" sz="40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40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  <m:r>
                                    <a:rPr lang="en-US" altLang="ko-Kore-KR" sz="40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ko-Kore-KR" sz="40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40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ore-KR" sz="40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ore-KR" sz="40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𝑐</m:t>
                    </m:r>
                  </m:oMath>
                </a14:m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(x)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이미지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x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class label.</a:t>
                </a:r>
                <a:endParaRPr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미리 다른 이미지로 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contrastive learning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한 이후 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b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얻어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downstream task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one-shot learning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적용한다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7A0DDE4-7905-664E-A68F-55AA65B9C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501" y="3760810"/>
                <a:ext cx="19127879" cy="6868099"/>
              </a:xfrm>
              <a:prstGeom prst="rect">
                <a:avLst/>
              </a:prstGeom>
              <a:blipFill>
                <a:blip r:embed="rId4"/>
                <a:stretch>
                  <a:fillRect l="-1128" b="-276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B73DEF0B-7AE4-A14D-954B-44725A6F5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1999" y="2957248"/>
            <a:ext cx="7934375" cy="566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0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Metric-based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Matching Networks for One-shot Learning (2016)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A99DA-A4FF-6148-9789-7BFD70C59267}"/>
              </a:ext>
            </a:extLst>
          </p:cNvPr>
          <p:cNvSpPr/>
          <p:nvPr/>
        </p:nvSpPr>
        <p:spPr>
          <a:xfrm>
            <a:off x="5835029" y="12781818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 err="1">
                <a:solidFill>
                  <a:schemeClr val="tx2"/>
                </a:solidFill>
                <a:latin typeface="Arial" panose="020B0604020202020204" pitchFamily="34" charset="0"/>
              </a:rPr>
              <a:t>Vinyals</a:t>
            </a:r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, Oriol, et al. "Matching networks for one shot learning." Advances in neural information processing systems 29 (2016): 3630-3638.</a:t>
            </a:r>
            <a:endParaRPr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FE08DC-4066-C944-918F-0944CD0C6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7775" y="2973366"/>
            <a:ext cx="7640363" cy="5593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6B5A90-7BBC-0A4F-9E52-0F59A2D67908}"/>
                  </a:ext>
                </a:extLst>
              </p:cNvPr>
              <p:cNvSpPr txBox="1"/>
              <p:nvPr/>
            </p:nvSpPr>
            <p:spPr>
              <a:xfrm>
                <a:off x="1863805" y="3293771"/>
                <a:ext cx="17538620" cy="9488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Support set </a:t>
                </a:r>
                <a14:m>
                  <m:oMath xmlns:m="http://schemas.openxmlformats.org/officeDocument/2006/math"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𝑆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bSup>
                      <m:sSubSupPr>
                        <m:ctrlP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ko-Kore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ko-Kore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ore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ko-Kore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ore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ko-Kore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  <m: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=1</m:t>
                        </m:r>
                      </m:sub>
                      <m:sup>
                        <m: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𝑘</m:t>
                        </m:r>
                      </m:sup>
                    </m:sSubSup>
                  </m:oMath>
                </a14:m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(k-shot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분류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주어지고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test example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</a:t>
                </a:r>
                <a:b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x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 했을 때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𝐶</m:t>
                        </m:r>
                      </m:e>
                      <m:sub>
                        <m:r>
                          <a:rPr kumimoji="1"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𝑆</m:t>
                        </m:r>
                      </m:sub>
                    </m:sSub>
                  </m:oMath>
                </a14:m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구한다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b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여기서는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attention kernel </a:t>
                </a:r>
                <a14:m>
                  <m:oMath xmlns:m="http://schemas.openxmlformats.org/officeDocument/2006/math"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𝑎</m:t>
                    </m:r>
                    <m:d>
                      <m:d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ore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similarity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계산한다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𝑃</m:t>
                      </m:r>
                      <m:d>
                        <m:dPr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𝑦</m:t>
                          </m:r>
                        </m:e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𝑆</m:t>
                          </m:r>
                        </m:e>
                      </m:d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𝑘</m:t>
                          </m:r>
                        </m:sup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𝑎</m:t>
                          </m:r>
                          <m:d>
                            <m:d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b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cosine similarity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cos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라고 하면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𝑎</m:t>
                    </m:r>
                    <m:d>
                      <m:dPr>
                        <m:ctrlP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  <m:r>
                          <a:rPr kumimoji="1"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ore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kumimoji="1" lang="en-US" altLang="ko-Kore-KR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softmax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의해 </a:t>
                </a:r>
                <a:b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normalized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되어 다음과 같이 표현될 수 있다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/>
                <a:br>
                  <a:rPr kumimoji="1" lang="en-US" altLang="ko-Kore-KR" sz="3600" b="0" i="1" dirty="0">
                    <a:solidFill>
                      <a:srgbClr val="53585F"/>
                    </a:solidFill>
                    <a:latin typeface="Cambria Math" panose="02040503050406030204" pitchFamily="18" charset="0"/>
                    <a:ea typeface="Spoqa Han Sans Neo Bold" panose="020B0500000000000000" pitchFamily="34" charset="-128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𝑎</m:t>
                      </m:r>
                      <m:d>
                        <m:d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exp</m:t>
                              </m:r>
                            </m:fName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𝑐𝑜𝑠</m:t>
                              </m:r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36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𝑐𝑜𝑠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 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lang="en-US" altLang="ko-KR" sz="3600" dirty="0">
                  <a:solidFill>
                    <a:srgbClr val="53585F"/>
                  </a:solidFill>
                  <a:ea typeface="Spoqa Han Sans Neo Bold" panose="020B0500000000000000" pitchFamily="34" charset="-128"/>
                </a:endParaRPr>
              </a:p>
              <a:p>
                <a:r>
                  <a:rPr lang="ko-KR" altLang="en-US" sz="3600" dirty="0">
                    <a:solidFill>
                      <a:srgbClr val="53585F"/>
                    </a:solidFill>
                    <a:ea typeface="Spoqa Han Sans Neo Bold" panose="020B0500000000000000" pitchFamily="34" charset="-128"/>
                  </a:rPr>
                  <a:t>최적화</a:t>
                </a:r>
                <a:r>
                  <a:rPr lang="en-US" altLang="ko-KR" sz="3600" dirty="0">
                    <a:solidFill>
                      <a:srgbClr val="53585F"/>
                    </a:solidFill>
                    <a:ea typeface="Spoqa Han Sans Neo Bold" panose="020B0500000000000000" pitchFamily="34" charset="-128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∗</m:t>
                        </m:r>
                      </m:sup>
                    </m:sSup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func>
                      <m:func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36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360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" panose="020B0500000000000000" pitchFamily="34" charset="-128"/>
                                  </a:rPr>
                                  <m:t>m</m:t>
                                </m:r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𝑎𝑥</m:t>
                                </m:r>
                              </m:e>
                              <m:lim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altLang="ko-KR" sz="36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altLang="ko-KR" sz="36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𝑳</m:t>
                                </m:r>
                                <m:r>
                                  <a:rPr lang="en-US" altLang="ko-KR" sz="36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⊂</m:t>
                                </m:r>
                                <m:sSub>
                                  <m:sSubPr>
                                    <m:ctrlPr>
                                      <a:rPr lang="en-US" altLang="ko-KR" sz="36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36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ko-KR" sz="36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𝒂𝒍𝒍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𝐸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ko-KR" sz="36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36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𝑺</m:t>
                                    </m:r>
                                  </m:e>
                                  <m:sup>
                                    <m:r>
                                      <a:rPr lang="en-US" altLang="ko-KR" sz="36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𝑳</m:t>
                                    </m:r>
                                  </m:sup>
                                </m:sSup>
                                <m:r>
                                  <a:rPr lang="en-US" altLang="ko-KR" sz="36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⊂</m:t>
                                </m:r>
                                <m:r>
                                  <a:rPr lang="en-US" altLang="ko-KR" sz="36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𝑫</m:t>
                                </m:r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ko-KR" sz="36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36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ko-KR" sz="36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𝐿</m:t>
                                    </m:r>
                                  </m:sup>
                                </m:sSup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⊂</m:t>
                                </m:r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[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naryPr>
                              <m:sub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𝑥</m:t>
                                </m:r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,</m:t>
                                </m:r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𝑦</m:t>
                                </m:r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∈</m:t>
                                </m:r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𝐵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sz="36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36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36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(</m:t>
                                </m:r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𝑦</m:t>
                                </m:r>
                                <m:r>
                                  <a:rPr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|</m:t>
                                </m:r>
                                <m:r>
                                  <a:rPr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𝑥</m:t>
                                </m:r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ko-KR" sz="36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36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𝑺</m:t>
                                    </m:r>
                                  </m:e>
                                  <m:sup>
                                    <m:r>
                                      <a:rPr lang="en-US" altLang="ko-KR" sz="36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𝑳</m:t>
                                    </m:r>
                                  </m:sup>
                                </m:sSup>
                                <m:r>
                                  <a:rPr lang="en-US" altLang="ko-KR" sz="36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)</m:t>
                                </m:r>
                              </m:e>
                            </m:nary>
                            <m:r>
                              <a:rPr lang="en-US" altLang="ko-KR" sz="3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]</m:t>
                            </m:r>
                          </m:e>
                        </m:func>
                      </m:e>
                    </m:func>
                  </m:oMath>
                </a14:m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endParaRPr kumimoji="1" lang="en-US" altLang="ko-Kore-KR" sz="2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br>
                  <a:rPr kumimoji="1" lang="en-US" altLang="ko-Kore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ore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참고</a:t>
                </a:r>
                <a:r>
                  <a:rPr kumimoji="1" lang="en-US" altLang="ko-Kore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ko-KR" sz="24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𝑓</m:t>
                    </m:r>
                    <m:d>
                      <m:dPr>
                        <m:ctrlPr>
                          <a:rPr kumimoji="1" lang="en-US" altLang="ko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kumimoji="1" lang="en-US" altLang="ko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</m:d>
                    <m:r>
                      <a:rPr kumimoji="1" lang="en-US" altLang="ko-KR" sz="24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kumimoji="1" lang="en-US" altLang="ko-KR" sz="24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𝑔</m:t>
                    </m:r>
                    <m:d>
                      <m:dPr>
                        <m:ctrlPr>
                          <a:rPr kumimoji="1" lang="en-US" altLang="ko-KR" sz="2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4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24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ko-Kore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선택은 중요</a:t>
                </a:r>
                <a:r>
                  <a:rPr kumimoji="1" lang="en-US" altLang="ko-Kore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여기에서는 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LSTM  with attention  Bi-directional LSTM </a:t>
                </a:r>
                <a:r>
                  <a:rPr kumimoji="1" lang="ko-KR" altLang="en-US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사용 </a:t>
                </a:r>
                <a:r>
                  <a:rPr kumimoji="1" lang="en-US" altLang="ko-KR" sz="2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(Full context embedding)</a:t>
                </a: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6B5A90-7BBC-0A4F-9E52-0F59A2D67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805" y="3293771"/>
                <a:ext cx="17538620" cy="9488047"/>
              </a:xfrm>
              <a:prstGeom prst="rect">
                <a:avLst/>
              </a:prstGeom>
              <a:blipFill>
                <a:blip r:embed="rId5"/>
                <a:stretch>
                  <a:fillRect l="-1013" t="-535" b="-427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395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Metric-based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Matching Networks for One-shot Learning (2016)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A99DA-A4FF-6148-9789-7BFD70C59267}"/>
              </a:ext>
            </a:extLst>
          </p:cNvPr>
          <p:cNvSpPr/>
          <p:nvPr/>
        </p:nvSpPr>
        <p:spPr>
          <a:xfrm>
            <a:off x="5835029" y="12781818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 err="1">
                <a:solidFill>
                  <a:schemeClr val="tx2"/>
                </a:solidFill>
                <a:latin typeface="Arial" panose="020B0604020202020204" pitchFamily="34" charset="0"/>
              </a:rPr>
              <a:t>Vinyals</a:t>
            </a:r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, Oriol, et al. "Matching networks for one shot learning." Advances in neural information processing systems 29 (2016): 3630-3638.</a:t>
            </a:r>
            <a:endParaRPr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3B11E1-5A2E-914B-ACEE-016A99918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5905" y="3339713"/>
            <a:ext cx="11396425" cy="48424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6EE02D-70C8-A44F-A645-85D598722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35" y="3300969"/>
            <a:ext cx="12678871" cy="889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1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Metric-based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Prototypical Networks for Few-shot Learning (2017)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A99DA-A4FF-6148-9789-7BFD70C59267}"/>
              </a:ext>
            </a:extLst>
          </p:cNvPr>
          <p:cNvSpPr/>
          <p:nvPr/>
        </p:nvSpPr>
        <p:spPr>
          <a:xfrm>
            <a:off x="5835029" y="12781818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Snell, Jake, Kevin </a:t>
            </a:r>
            <a:r>
              <a:rPr lang="en" altLang="ko-Kore-KR" dirty="0" err="1">
                <a:solidFill>
                  <a:schemeClr val="tx2"/>
                </a:solidFill>
                <a:latin typeface="Arial" panose="020B0604020202020204" pitchFamily="34" charset="0"/>
              </a:rPr>
              <a:t>Swersky</a:t>
            </a:r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, and Richard S. </a:t>
            </a:r>
            <a:r>
              <a:rPr lang="en" altLang="ko-Kore-KR" dirty="0" err="1">
                <a:solidFill>
                  <a:schemeClr val="tx2"/>
                </a:solidFill>
                <a:latin typeface="Arial" panose="020B0604020202020204" pitchFamily="34" charset="0"/>
              </a:rPr>
              <a:t>Zemel</a:t>
            </a:r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. "Prototypical networks for few-shot learning." </a:t>
            </a:r>
            <a:r>
              <a:rPr lang="en" altLang="ko-Kore-KR" dirty="0" err="1">
                <a:solidFill>
                  <a:schemeClr val="tx2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 preprint arXiv:1703.05175 (2017).</a:t>
            </a:r>
            <a:endParaRPr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66562" name="Picture 2" descr="prototypical-networks">
            <a:extLst>
              <a:ext uri="{FF2B5EF4-FFF2-40B4-BE49-F238E27FC236}">
                <a16:creationId xmlns:a16="http://schemas.microsoft.com/office/drawing/2014/main" id="{EF5CE5C4-333B-A249-A0C0-FAD350A74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3018323"/>
            <a:ext cx="14952663" cy="492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9FCCB06-A18A-C541-8F4B-939FC695B112}"/>
                  </a:ext>
                </a:extLst>
              </p:cNvPr>
              <p:cNvSpPr/>
              <p:nvPr/>
            </p:nvSpPr>
            <p:spPr>
              <a:xfrm>
                <a:off x="1935738" y="3459979"/>
                <a:ext cx="19981287" cy="9613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Embedding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6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ore-KR" sz="36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ore-KR" sz="36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θ</m:t>
                        </m:r>
                      </m:sub>
                    </m:sSub>
                  </m:oMath>
                </a14:m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</a:t>
                </a:r>
                <a:b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M-dimension feature vector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:b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encode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하기 위해 사용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b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Prototype feature vector: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ore-KR" sz="36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ore-KR" sz="36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c</m:t>
                        </m:r>
                      </m:sub>
                    </m:sSub>
                    <m:r>
                      <a:rPr lang="en-US" altLang="ko-Kore-KR" sz="3600" b="0" i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각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class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별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support data sample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embedding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된 값의 </a:t>
                </a:r>
                <a:b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평균 벡터로 정의</a:t>
                </a: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𝑣</m:t>
                          </m:r>
                        </m:e>
                        <m: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𝑐</m:t>
                          </m:r>
                        </m:sub>
                      </m:sSub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>
                        <m:f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)∈</m:t>
                          </m:r>
                          <m:sSub>
                            <m:sSub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𝑐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lang="ko-Kore-KR" altLang="en-US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9FCCB06-A18A-C541-8F4B-939FC695B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738" y="3459979"/>
                <a:ext cx="19981287" cy="9613081"/>
              </a:xfrm>
              <a:prstGeom prst="rect">
                <a:avLst/>
              </a:prstGeom>
              <a:blipFill>
                <a:blip r:embed="rId5"/>
                <a:stretch>
                  <a:fillRect l="-826" b="-19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17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Meta Learning</a:t>
            </a:r>
            <a:r>
              <a:rPr lang="ko-KR" altLang="en-US" b="1" dirty="0"/>
              <a:t>이란</a:t>
            </a:r>
            <a:r>
              <a:rPr lang="en-US" altLang="ko-KR" b="1" dirty="0"/>
              <a:t>?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7FBA0D-37E8-964D-B5A2-289E92157803}"/>
              </a:ext>
            </a:extLst>
          </p:cNvPr>
          <p:cNvSpPr/>
          <p:nvPr/>
        </p:nvSpPr>
        <p:spPr>
          <a:xfrm>
            <a:off x="1999656" y="3280869"/>
            <a:ext cx="20383099" cy="4995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Meta-learning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몇몇 </a:t>
            </a: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training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예제를 통해서 모델로 하여금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새로운 기술을 배우거나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b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새로운 환경에 빠르게 적응할 수 있도록 설계하는 방법이다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“Meta”: 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 단계 더 상위 버전의 의미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즉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학습하는 것을 학습하는 방법으로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“</a:t>
            </a: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Learning To Learn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”</a:t>
            </a:r>
            <a:r>
              <a:rPr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이라고도 알려져있다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028642" lvl="1" indent="-571500">
              <a:lnSpc>
                <a:spcPct val="150000"/>
              </a:lnSpc>
              <a:buFont typeface="Wingdings" pitchFamily="2" charset="2"/>
              <a:buChar char="è"/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적은 샘플로의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Domain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적응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(domain adaptation)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이나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few-shot learning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등을 위해 활용된다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6201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Metric-based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Prototypical Networks for Few-shot Learning (2017)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A99DA-A4FF-6148-9789-7BFD70C59267}"/>
              </a:ext>
            </a:extLst>
          </p:cNvPr>
          <p:cNvSpPr/>
          <p:nvPr/>
        </p:nvSpPr>
        <p:spPr>
          <a:xfrm>
            <a:off x="5835029" y="12781818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Snell, Jake, Kevin </a:t>
            </a:r>
            <a:r>
              <a:rPr lang="en" altLang="ko-Kore-KR" dirty="0" err="1">
                <a:solidFill>
                  <a:schemeClr val="tx2"/>
                </a:solidFill>
                <a:latin typeface="Arial" panose="020B0604020202020204" pitchFamily="34" charset="0"/>
              </a:rPr>
              <a:t>Swersky</a:t>
            </a:r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, and Richard S. </a:t>
            </a:r>
            <a:r>
              <a:rPr lang="en" altLang="ko-Kore-KR" dirty="0" err="1">
                <a:solidFill>
                  <a:schemeClr val="tx2"/>
                </a:solidFill>
                <a:latin typeface="Arial" panose="020B0604020202020204" pitchFamily="34" charset="0"/>
              </a:rPr>
              <a:t>Zemel</a:t>
            </a:r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. "Prototypical networks for few-shot learning." </a:t>
            </a:r>
            <a:r>
              <a:rPr lang="en" altLang="ko-Kore-KR" dirty="0" err="1">
                <a:solidFill>
                  <a:schemeClr val="tx2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 preprint arXiv:1703.05175 (2017).</a:t>
            </a:r>
            <a:endParaRPr lang="ko-Kore-KR" alt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9FCCB06-A18A-C541-8F4B-939FC695B112}"/>
                  </a:ext>
                </a:extLst>
              </p:cNvPr>
              <p:cNvSpPr/>
              <p:nvPr/>
            </p:nvSpPr>
            <p:spPr>
              <a:xfrm>
                <a:off x="1808338" y="3329608"/>
                <a:ext cx="19017275" cy="916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Prototype feature vector: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ore-KR" sz="36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ore-KR" sz="3600" b="0" i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c</m:t>
                        </m:r>
                      </m:sub>
                    </m:sSub>
                    <m:r>
                      <a:rPr lang="en-US" altLang="ko-Kore-KR" sz="3600" b="0" i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각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class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별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support data sample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embedding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된 값의 </a:t>
                </a:r>
                <a:b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평균 벡터로 정의</a:t>
                </a: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𝑣</m:t>
                          </m:r>
                        </m:e>
                        <m: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𝑐</m:t>
                          </m:r>
                        </m:sub>
                      </m:sSub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>
                        <m:f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)∈</m:t>
                          </m:r>
                          <m:sSub>
                            <m:sSub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𝑐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3600" i="1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sSub>
                        <m:sSubPr>
                          <m:ctrlPr>
                            <a:rPr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𝑃</m:t>
                          </m:r>
                        </m:e>
                        <m:sub>
                          <m:r>
                            <a:rPr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𝑦</m:t>
                          </m:r>
                          <m:r>
                            <a:rPr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=</m:t>
                          </m:r>
                          <m:r>
                            <a:rPr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𝑐</m:t>
                          </m:r>
                        </m:e>
                        <m:e>
                          <m:r>
                            <a:rPr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</m:d>
                      <m:r>
                        <a:rPr lang="en-US" altLang="ko-Kore-KR" sz="36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lang="en-US" altLang="ko-Kore-KR" sz="36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ore-KR" sz="36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6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ore-KR" sz="36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sz="36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ore-KR" sz="36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6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ore-KR" sz="36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ore-KR" sz="36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36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ore-KR" sz="36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ore-KR" sz="36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6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ore-KR" sz="36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ore-KR" sz="36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>
                        <m:fPr>
                          <m:ctrlPr>
                            <a:rPr lang="en-US" altLang="ko-Kore-KR" sz="36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ore-KR" sz="3600" i="1" dirty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ore-KR" sz="3600" dirty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altLang="ko-Kore-KR" sz="3600" i="1" dirty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(−</m:t>
                              </m:r>
                              <m:sSub>
                                <m:sSubPr>
                                  <m:ctrlPr>
                                    <a:rPr lang="en-US" altLang="ko-Kore-KR" sz="3600" i="1" dirty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3600" i="1" dirty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ko-Kore-KR" sz="3600" i="1" dirty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ore-KR" sz="3600" i="1" dirty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3600" i="1" dirty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600" i="1" dirty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ore-KR" sz="3600" i="1" dirty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ore-KR" sz="3600" i="1" dirty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ore-KR" sz="3600" i="1" dirty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ko-Kore-KR" sz="3600" i="1" dirty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ko-Kore-KR" sz="3600" i="1" dirty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600" i="1" dirty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ore-KR" sz="3600" b="0" i="1" dirty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ore-KR" sz="3600" i="1" dirty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ore-KR" sz="36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lang="en-US" altLang="ko-Kore-KR" sz="36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𝑐</m:t>
                              </m:r>
                              <m:r>
                                <a:rPr lang="en-US" altLang="ko-Kore-KR" sz="36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′∈</m:t>
                              </m:r>
                              <m:r>
                                <a:rPr lang="en-US" altLang="ko-Kore-KR" sz="36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𝐶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ko-Kore-KR" sz="36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ore-KR" sz="3600" b="0" i="0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lang="en-US" altLang="ko-Kore-KR" sz="36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(−</m:t>
                                  </m:r>
                                  <m:sSub>
                                    <m:sSubPr>
                                      <m:ctrlPr>
                                        <a:rPr lang="en-US" altLang="ko-Kore-KR" sz="3600" b="0" i="1" dirty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3600" b="0" i="1" dirty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ore-KR" sz="3600" b="0" i="1" dirty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ore-KR" sz="3600" b="0" i="1" dirty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ore-KR" sz="3600" b="0" i="1" dirty="0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ore-KR" sz="3600" b="0" i="1" dirty="0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sz="3600" b="0" i="1" dirty="0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ore-KR" sz="3600" b="0" i="1" dirty="0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ore-KR" sz="3600" b="0" i="1" dirty="0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ko-Kore-KR" sz="3600" b="0" i="1" dirty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ore-KR" sz="3600" b="0" i="1" dirty="0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ore-KR" sz="3600" b="0" i="1" dirty="0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sz="3600" b="0" i="1" dirty="0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ko-Kore-KR" sz="3600" b="0" i="1" dirty="0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′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ore-KR" sz="36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ore-KR" sz="3600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𝜙</m:t>
                    </m:r>
                  </m:oMath>
                </a14:m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미분가능하다면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36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36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𝑑</m:t>
                        </m:r>
                      </m:e>
                      <m:sub>
                        <m:r>
                          <a:rPr lang="en-US" altLang="ko-Kore-KR" sz="36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어떠한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distance function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여도 괜찮고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paper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에서는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L2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이용</a:t>
                </a:r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Loss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negative log-likelihood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정의된다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𝐿</m:t>
                      </m:r>
                      <m:d>
                        <m:d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</m:d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=−</m:t>
                      </m:r>
                      <m:func>
                        <m:func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ore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𝑦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=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𝑐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|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ore-KR" altLang="en-US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9FCCB06-A18A-C541-8F4B-939FC695B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338" y="3329608"/>
                <a:ext cx="19017275" cy="9162508"/>
              </a:xfrm>
              <a:prstGeom prst="rect">
                <a:avLst/>
              </a:prstGeom>
              <a:blipFill>
                <a:blip r:embed="rId4"/>
                <a:stretch>
                  <a:fillRect l="-86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4348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Metric-based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Prototypical Networks for Few-shot Learning (2017)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A99DA-A4FF-6148-9789-7BFD70C59267}"/>
              </a:ext>
            </a:extLst>
          </p:cNvPr>
          <p:cNvSpPr/>
          <p:nvPr/>
        </p:nvSpPr>
        <p:spPr>
          <a:xfrm>
            <a:off x="5835029" y="12781818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Snell, Jake, Kevin </a:t>
            </a:r>
            <a:r>
              <a:rPr lang="en" altLang="ko-Kore-KR" dirty="0" err="1">
                <a:solidFill>
                  <a:schemeClr val="tx2"/>
                </a:solidFill>
                <a:latin typeface="Arial" panose="020B0604020202020204" pitchFamily="34" charset="0"/>
              </a:rPr>
              <a:t>Swersky</a:t>
            </a:r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, and Richard S. </a:t>
            </a:r>
            <a:r>
              <a:rPr lang="en" altLang="ko-Kore-KR" dirty="0" err="1">
                <a:solidFill>
                  <a:schemeClr val="tx2"/>
                </a:solidFill>
                <a:latin typeface="Arial" panose="020B0604020202020204" pitchFamily="34" charset="0"/>
              </a:rPr>
              <a:t>Zemel</a:t>
            </a:r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. "Prototypical networks for few-shot learning." </a:t>
            </a:r>
            <a:r>
              <a:rPr lang="en" altLang="ko-Kore-KR" dirty="0" err="1">
                <a:solidFill>
                  <a:schemeClr val="tx2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 preprint arXiv:1703.05175 (2017).</a:t>
            </a:r>
            <a:endParaRPr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41A099-02EC-6E41-8628-597E542E3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880" y="3750219"/>
            <a:ext cx="12893587" cy="879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75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Metric-based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Relation network for few-shot Learning (2018)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A99DA-A4FF-6148-9789-7BFD70C59267}"/>
              </a:ext>
            </a:extLst>
          </p:cNvPr>
          <p:cNvSpPr/>
          <p:nvPr/>
        </p:nvSpPr>
        <p:spPr>
          <a:xfrm>
            <a:off x="5835029" y="12781818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Sung, Flood, et al. "Learning to compare: Relation network for few-shot learning." Proceedings of the IEEE conference on computer vision and pattern recognition. 2018.</a:t>
            </a:r>
            <a:endParaRPr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C117A9-A065-1941-B052-2E23014B6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0" y="3286125"/>
            <a:ext cx="13625864" cy="8286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62D14D-F6CE-5145-B15C-CB61104BD417}"/>
                  </a:ext>
                </a:extLst>
              </p:cNvPr>
              <p:cNvSpPr txBox="1"/>
              <p:nvPr/>
            </p:nvSpPr>
            <p:spPr>
              <a:xfrm>
                <a:off x="14001750" y="3678320"/>
                <a:ext cx="9451975" cy="5572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Siamese network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유사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But..</a:t>
                </a:r>
              </a:p>
              <a:p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742950" indent="-742950">
                  <a:buAutoNum type="arabicPeriod"/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L1 distance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대신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CNN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샘플</a:t>
                </a:r>
                <a:b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간 관계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정도 계산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 lvl="1"/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𝑖𝑗</m:t>
                        </m:r>
                      </m:sub>
                    </m:sSub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𝑔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[</m:t>
                        </m:r>
                        <m:sSub>
                          <m:sSubPr>
                            <m:ctrlP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𝜌</m:t>
                            </m:r>
                          </m:sub>
                        </m:s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),</m:t>
                        </m:r>
                        <m:sSub>
                          <m:sSub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𝜌</m:t>
                            </m:r>
                          </m:sub>
                        </m:s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]</m:t>
                        </m:r>
                      </m:e>
                    </m:d>
                  </m:oMath>
                </a14:m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742950" indent="-742950">
                  <a:buAutoNum type="arabicPeriod"/>
                </a:pP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742950" indent="-742950">
                  <a:buAutoNum type="arabicPeriod"/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MSE loss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사용</a:t>
                </a: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𝐿</m:t>
                    </m:r>
                    <m:d>
                      <m:d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𝐵</m:t>
                        </m:r>
                      </m:e>
                    </m:d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∈</m:t>
                        </m:r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𝐵</m:t>
                        </m:r>
                      </m:sub>
                      <m:sup/>
                      <m:e>
                        <m:sSup>
                          <m:sSupPr>
                            <m:ctrlP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kumimoji="1"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1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ko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1"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ko-Kore-KR" altLang="en-US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62D14D-F6CE-5145-B15C-CB61104BD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750" y="3678320"/>
                <a:ext cx="9451975" cy="5572038"/>
              </a:xfrm>
              <a:prstGeom prst="rect">
                <a:avLst/>
              </a:prstGeom>
              <a:blipFill>
                <a:blip r:embed="rId5"/>
                <a:stretch>
                  <a:fillRect l="-2013" t="-1591" b="-115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697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Metric-based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Relation network for few-shot Learning (2018)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A99DA-A4FF-6148-9789-7BFD70C59267}"/>
              </a:ext>
            </a:extLst>
          </p:cNvPr>
          <p:cNvSpPr/>
          <p:nvPr/>
        </p:nvSpPr>
        <p:spPr>
          <a:xfrm>
            <a:off x="5835029" y="12781818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chemeClr val="tx2"/>
                </a:solidFill>
                <a:latin typeface="Arial" panose="020B0604020202020204" pitchFamily="34" charset="0"/>
              </a:rPr>
              <a:t>Sung, Flood, et al. "Learning to compare: Relation network for few-shot learning." Proceedings of the IEEE conference on computer vision and pattern recognition. 2018.</a:t>
            </a:r>
            <a:endParaRPr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CA8030-4ED1-6D4F-9D61-2C2F2CF94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18" y="2847360"/>
            <a:ext cx="12375287" cy="50085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73E0EA-7D52-484F-9E78-7E8B4EC19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8104" y="2720515"/>
            <a:ext cx="7307234" cy="5135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A0C32C-B584-A44A-8484-40865B7FA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9092" y="7706340"/>
            <a:ext cx="5864835" cy="45493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5E284B-77CA-E143-8F00-528FA66C77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6921" y="7706339"/>
            <a:ext cx="4778978" cy="454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46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Metric-based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Relation network for few-shot Learning (2018)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A99DA-A4FF-6148-9789-7BFD70C59267}"/>
              </a:ext>
            </a:extLst>
          </p:cNvPr>
          <p:cNvSpPr/>
          <p:nvPr/>
        </p:nvSpPr>
        <p:spPr>
          <a:xfrm>
            <a:off x="4161089" y="12607089"/>
            <a:ext cx="13423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Huisman, Mike, Jan N. van Rijn, and Aske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Plaat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"A survey of deep meta-learning." Artificial Intelligence Review (2021): 1-59.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1CA171-9319-8C40-A9EF-15A122199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630" y="3519269"/>
            <a:ext cx="15962199" cy="809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21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Meta Learning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3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Model-based Meta Learning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6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50937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Meta Learning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B6AD80D-50E0-D446-A02F-5461FA0F6F02}"/>
                  </a:ext>
                </a:extLst>
              </p:cNvPr>
              <p:cNvSpPr/>
              <p:nvPr/>
            </p:nvSpPr>
            <p:spPr>
              <a:xfrm>
                <a:off x="2175663" y="3329608"/>
                <a:ext cx="20798637" cy="3333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Model-based Meta Learning Model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</a:t>
                </a:r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𝑝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𝑦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형태를 특별하게 가정하지 않는다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대신 </a:t>
                </a:r>
                <a:r>
                  <a:rPr lang="en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training step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많이 거치지 않아도 빠르게 학습할 수 있는 특별한 모델을 고안하여 사용한다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내부 모델 구조 변경 혹은 다른 </a:t>
                </a:r>
                <a:r>
                  <a:rPr lang="en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meta-learner model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제어 등으로 빠른 매개 변수 학습이 가능하다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B6AD80D-50E0-D446-A02F-5461FA0F6F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663" y="3329608"/>
                <a:ext cx="20798637" cy="3333348"/>
              </a:xfrm>
              <a:prstGeom prst="rect">
                <a:avLst/>
              </a:prstGeom>
              <a:blipFill>
                <a:blip r:embed="rId4"/>
                <a:stretch>
                  <a:fillRect l="-915" b="-608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514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Memory-Augmented Neural Network (MANN)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6AD80D-50E0-D446-A02F-5461FA0F6F02}"/>
              </a:ext>
            </a:extLst>
          </p:cNvPr>
          <p:cNvSpPr/>
          <p:nvPr/>
        </p:nvSpPr>
        <p:spPr>
          <a:xfrm>
            <a:off x="2175663" y="3272458"/>
            <a:ext cx="20798637" cy="3333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 외에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“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외부 메모리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”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이용할 수 있지 않을까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(cf. LSTM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메모리는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internal memory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만을 가진다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.)</a:t>
            </a: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à"/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새로운 정보를 쉽게 결합하고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정보를 잊지 않고 보존할 수 있음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à"/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이런 종류의 모델을 </a:t>
            </a:r>
            <a:r>
              <a:rPr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memory-augmented neural network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라고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한다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à"/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Neural Turing Machine &amp; Memory Network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등이 대표적이다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ECF62B-1CD2-184E-A2D3-502C372B3D80}"/>
              </a:ext>
            </a:extLst>
          </p:cNvPr>
          <p:cNvSpPr/>
          <p:nvPr/>
        </p:nvSpPr>
        <p:spPr>
          <a:xfrm>
            <a:off x="9503001" y="13035980"/>
            <a:ext cx="9763124" cy="646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Weston, Jason,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Sumit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Chopra, and Antoine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Bordes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"Memory networks."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arXiv:1410.3916 (2014).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69636" name="Picture 4" descr="End-to-End Memory Network">
            <a:extLst>
              <a:ext uri="{FF2B5EF4-FFF2-40B4-BE49-F238E27FC236}">
                <a16:creationId xmlns:a16="http://schemas.microsoft.com/office/drawing/2014/main" id="{A7AF527B-351D-6F49-A5F3-81957FE61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365" y="7188429"/>
            <a:ext cx="9662773" cy="551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54EE073-4F02-DC49-A9F6-E67E3FE1E315}"/>
              </a:ext>
            </a:extLst>
          </p:cNvPr>
          <p:cNvSpPr/>
          <p:nvPr/>
        </p:nvSpPr>
        <p:spPr>
          <a:xfrm>
            <a:off x="10150697" y="12380282"/>
            <a:ext cx="9131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Sukhbaatar, </a:t>
            </a:r>
            <a:r>
              <a:rPr lang="en" altLang="ko-Kore-KR" dirty="0" err="1">
                <a:solidFill>
                  <a:srgbClr val="53585F"/>
                </a:solidFill>
                <a:latin typeface="Arial" panose="020B0604020202020204" pitchFamily="34" charset="0"/>
              </a:rPr>
              <a:t>Sainbayar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, et al. "End-to-end memory networks." </a:t>
            </a:r>
            <a:r>
              <a:rPr lang="en" altLang="ko-Kore-KR" i="1" dirty="0" err="1">
                <a:solidFill>
                  <a:srgbClr val="53585F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  <a:latin typeface="Arial" panose="020B0604020202020204" pitchFamily="34" charset="0"/>
              </a:rPr>
              <a:t> preprint arXiv:1503.08895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 (2015).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5E6C38-E85C-8D40-A1E4-81F7BD3CCB05}"/>
              </a:ext>
            </a:extLst>
          </p:cNvPr>
          <p:cNvSpPr txBox="1"/>
          <p:nvPr/>
        </p:nvSpPr>
        <p:spPr>
          <a:xfrm>
            <a:off x="1011353" y="13030428"/>
            <a:ext cx="8209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Graves, Alex, Greg Wayne, and Ivo </a:t>
            </a:r>
            <a:r>
              <a:rPr lang="en" altLang="ko-Kore-KR" b="0" i="0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Danihelka</a:t>
            </a:r>
            <a:r>
              <a:rPr lang="en" altLang="ko-Kore-KR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. "Neural </a:t>
            </a:r>
            <a:r>
              <a:rPr lang="en" altLang="ko-Kore-KR" b="0" i="0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turing</a:t>
            </a:r>
            <a:r>
              <a:rPr lang="en" altLang="ko-Kore-KR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machines." </a:t>
            </a:r>
            <a:r>
              <a:rPr lang="en" altLang="ko-Kore-KR" b="0" i="1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" altLang="ko-Kore-KR" b="0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preprint arXiv:1410.5401</a:t>
            </a:r>
            <a:r>
              <a:rPr lang="en" altLang="ko-Kore-KR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(2014).</a:t>
            </a:r>
            <a:endParaRPr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1635F3-496F-AC46-B549-71CECE2D2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589" y="7147470"/>
            <a:ext cx="7511301" cy="555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55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Meta-learning with memory-augmented neural networks (2016)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A99DA-A4FF-6148-9789-7BFD70C59267}"/>
              </a:ext>
            </a:extLst>
          </p:cNvPr>
          <p:cNvSpPr/>
          <p:nvPr/>
        </p:nvSpPr>
        <p:spPr>
          <a:xfrm>
            <a:off x="4161089" y="12607089"/>
            <a:ext cx="13423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Santoro, Adam, et al. "Meta-learning with memory-augmented neural networks." International conference on machine learning. PMLR, 2016.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CC3F12-E29F-A343-9BD7-6ABDA76C6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059" y="2982389"/>
            <a:ext cx="17315657" cy="53596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68BF11-7E84-5A4F-93C3-086611D43A92}"/>
              </a:ext>
            </a:extLst>
          </p:cNvPr>
          <p:cNvSpPr/>
          <p:nvPr/>
        </p:nvSpPr>
        <p:spPr>
          <a:xfrm>
            <a:off x="1980405" y="8442744"/>
            <a:ext cx="17915733" cy="4164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MANN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새로운 정보를 빠르게 인코딩하여 몇 개의 샘플 후에 새로운 작업에 적응할 것으로 예상되기 때문에 메타 러닝에 적합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Neural Turing Machine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기본 모델로 삼아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training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설정과 메모리 검색 메커니즘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(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또는 메모리 벡터에 주의 가중치를 할당하는 방법을 결정하는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"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주소 메커니즘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”)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대한 메타 러닝 학습을 위한 방향 제안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lang="en-US" altLang="ko-KR" sz="4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819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Meta-learning with memory-augmented neural networks (2016)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A99DA-A4FF-6148-9789-7BFD70C59267}"/>
              </a:ext>
            </a:extLst>
          </p:cNvPr>
          <p:cNvSpPr/>
          <p:nvPr/>
        </p:nvSpPr>
        <p:spPr>
          <a:xfrm>
            <a:off x="4161089" y="12607089"/>
            <a:ext cx="13423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Santoro, Adam, et al. "Meta-learning with memory-augmented neural networks." International conference on machine learning. PMLR, 2016.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68BF11-7E84-5A4F-93C3-086611D43A92}"/>
              </a:ext>
            </a:extLst>
          </p:cNvPr>
          <p:cNvSpPr/>
          <p:nvPr/>
        </p:nvSpPr>
        <p:spPr>
          <a:xfrm>
            <a:off x="1717964" y="3722531"/>
            <a:ext cx="15297682" cy="8319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Meta learning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MANN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사용하려면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b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메모리가 새로운 작업의 정보를 빠르게 인코딩하고 캡처할 수 있고 그 동안 저장된 표현에 쉽고 안정적으로 액세스할 수 있는 방식으로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MANN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훈련해야 한다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è"/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NTM!</a:t>
            </a:r>
          </a:p>
          <a:p>
            <a:pPr marL="1028642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NTM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컨트롤러 신경망을 외장 메모리 저장 장치와 결합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1028642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컨트롤러는 메모리 행을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soft-attention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읽고 쓰는 방법을 학습하는 반면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메모리는 지식 저장소 역할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1028642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Attention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weights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content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기반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+ location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기반에 의해 생성된다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pic>
        <p:nvPicPr>
          <p:cNvPr id="15" name="Picture 2" descr="turing-machine">
            <a:extLst>
              <a:ext uri="{FF2B5EF4-FFF2-40B4-BE49-F238E27FC236}">
                <a16:creationId xmlns:a16="http://schemas.microsoft.com/office/drawing/2014/main" id="{41777F9E-A6C8-0949-A6AA-C2D2C7E94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3693" y="2982389"/>
            <a:ext cx="7103839" cy="544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53773E-24E0-D843-9D55-AF64517F4BDD}"/>
              </a:ext>
            </a:extLst>
          </p:cNvPr>
          <p:cNvSpPr/>
          <p:nvPr/>
        </p:nvSpPr>
        <p:spPr>
          <a:xfrm>
            <a:off x="17380911" y="7980689"/>
            <a:ext cx="6636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dirty="0">
                <a:solidFill>
                  <a:srgbClr val="53585F"/>
                </a:solidFill>
              </a:rPr>
              <a:t>Image is from </a:t>
            </a:r>
            <a:r>
              <a:rPr lang="ko-Kore-KR" altLang="en-US" dirty="0">
                <a:solidFill>
                  <a:srgbClr val="53585F"/>
                </a:solidFill>
              </a:rPr>
              <a:t>https://lilianweng.github.io/lil-log/2018/06/24/attention-attention.html#neural-turing-machines</a:t>
            </a:r>
          </a:p>
        </p:txBody>
      </p:sp>
    </p:spTree>
    <p:extLst>
      <p:ext uri="{BB962C8B-B14F-4D97-AF65-F5344CB8AC3E}">
        <p14:creationId xmlns:p14="http://schemas.microsoft.com/office/powerpoint/2010/main" val="73640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Meta Learning </a:t>
            </a:r>
            <a:r>
              <a:rPr lang="ko-Kore-KR" altLang="en-US" b="1" dirty="0"/>
              <a:t>이전의 기본적인 접근법</a:t>
            </a:r>
            <a:r>
              <a:rPr lang="en-US" altLang="ko-Kore-KR" b="1" dirty="0"/>
              <a:t>?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Fine-tuning (transfer learning)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7FBA0D-37E8-964D-B5A2-289E92157803}"/>
              </a:ext>
            </a:extLst>
          </p:cNvPr>
          <p:cNvSpPr/>
          <p:nvPr/>
        </p:nvSpPr>
        <p:spPr>
          <a:xfrm>
            <a:off x="2134001" y="4252037"/>
            <a:ext cx="16499854" cy="7488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Meta training data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통째로 사용해 먼저 학습 </a:t>
            </a: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à"/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실제 적용하려는 도메인에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fine-tuning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적용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단점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? 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à"/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다른 도메인에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곧바로 적용이 불가하다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b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(Fine-tuning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에도 적당한 레벨의 데이터 역시 필요하다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즉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few-shot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불가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!)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à"/>
            </a:pP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à"/>
            </a:pP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다른 방법은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.? </a:t>
            </a: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320FE683-C35F-F24E-9CD2-553F05519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0450" y="2982389"/>
            <a:ext cx="8899926" cy="521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5040017-474C-8C40-B2D8-158C42ECDEFC}"/>
              </a:ext>
            </a:extLst>
          </p:cNvPr>
          <p:cNvSpPr/>
          <p:nvPr/>
        </p:nvSpPr>
        <p:spPr>
          <a:xfrm>
            <a:off x="14801850" y="8088537"/>
            <a:ext cx="9578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Image is from </a:t>
            </a:r>
            <a:r>
              <a:rPr lang="en" altLang="ko-Kore-KR" dirty="0" err="1">
                <a:solidFill>
                  <a:srgbClr val="53585F"/>
                </a:solidFill>
                <a:latin typeface="Arial" panose="020B0604020202020204" pitchFamily="34" charset="0"/>
              </a:rPr>
              <a:t>D’Incecco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, Michele, Stefano </a:t>
            </a:r>
            <a:r>
              <a:rPr lang="en" altLang="ko-Kore-KR" dirty="0" err="1">
                <a:solidFill>
                  <a:srgbClr val="53585F"/>
                </a:solidFill>
                <a:latin typeface="Arial" panose="020B0604020202020204" pitchFamily="34" charset="0"/>
              </a:rPr>
              <a:t>Squartini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, and </a:t>
            </a:r>
            <a:r>
              <a:rPr lang="en" altLang="ko-Kore-KR" dirty="0" err="1">
                <a:solidFill>
                  <a:srgbClr val="53585F"/>
                </a:solidFill>
                <a:latin typeface="Arial" panose="020B0604020202020204" pitchFamily="34" charset="0"/>
              </a:rPr>
              <a:t>Mingjun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 Zhong. "Transfer learning for non-intrusive load monitoring." </a:t>
            </a:r>
            <a:r>
              <a:rPr lang="en" altLang="ko-Kore-KR" i="1" dirty="0">
                <a:solidFill>
                  <a:srgbClr val="53585F"/>
                </a:solidFill>
                <a:latin typeface="Arial" panose="020B0604020202020204" pitchFamily="34" charset="0"/>
              </a:rPr>
              <a:t>IEEE Transactions on Smart Grid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 11.2 (2019): 1419-1429.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20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Meta-learning with memory-augmented neural networks (2016)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A99DA-A4FF-6148-9789-7BFD70C59267}"/>
              </a:ext>
            </a:extLst>
          </p:cNvPr>
          <p:cNvSpPr/>
          <p:nvPr/>
        </p:nvSpPr>
        <p:spPr>
          <a:xfrm>
            <a:off x="4161089" y="12607089"/>
            <a:ext cx="13423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Santoro, Adam, et al. "Meta-learning with memory-augmented neural networks." International conference on machine learning. PMLR, 2016.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CC3F12-E29F-A343-9BD7-6ABDA76C6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427"/>
          <a:stretch/>
        </p:blipFill>
        <p:spPr>
          <a:xfrm>
            <a:off x="14491060" y="3166665"/>
            <a:ext cx="9449596" cy="5359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668BF11-7E84-5A4F-93C3-086611D43A92}"/>
                  </a:ext>
                </a:extLst>
              </p:cNvPr>
              <p:cNvSpPr/>
              <p:nvPr/>
            </p:nvSpPr>
            <p:spPr>
              <a:xfrm>
                <a:off x="1875089" y="3166665"/>
                <a:ext cx="18200144" cy="9519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MANN for meta-</a:t>
                </a:r>
                <a:r>
                  <a:rPr lang="en" altLang="ko-KR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learnin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meta-learning setup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적절한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label 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제시되기 전까지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long-term memory 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</a:t>
                </a:r>
                <a:b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정보를 저장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571500" indent="-5715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Training episode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마다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true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one step offset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+1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같이 존재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</a:p>
              <a:p>
                <a:pPr marL="571500" indent="-5715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이전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time step t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input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대한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true label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이지만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time step t+1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에서도 주어진다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해당되는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label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추후 제시될 때까지 메모리에 정보를 저장하고 있으므로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새 데이터의 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정보를 기억하게 모델이 디자인 되어있고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old information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prediction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적절히 찾아올 수 있게 되어있다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668BF11-7E84-5A4F-93C3-086611D43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089" y="3166665"/>
                <a:ext cx="18200144" cy="9519657"/>
              </a:xfrm>
              <a:prstGeom prst="rect">
                <a:avLst/>
              </a:prstGeom>
              <a:blipFill>
                <a:blip r:embed="rId5"/>
                <a:stretch>
                  <a:fillRect l="-1046" b="-14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545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Meta-learning with memory-augmented neural networks (2016)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A99DA-A4FF-6148-9789-7BFD70C59267}"/>
              </a:ext>
            </a:extLst>
          </p:cNvPr>
          <p:cNvSpPr/>
          <p:nvPr/>
        </p:nvSpPr>
        <p:spPr>
          <a:xfrm>
            <a:off x="4161089" y="12607089"/>
            <a:ext cx="13423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Santoro, Adam, et al. "Meta-learning with memory-augmented neural networks." International conference on machine learning. PMLR, 2016.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668BF11-7E84-5A4F-93C3-086611D43A92}"/>
                  </a:ext>
                </a:extLst>
              </p:cNvPr>
              <p:cNvSpPr/>
              <p:nvPr/>
            </p:nvSpPr>
            <p:spPr>
              <a:xfrm>
                <a:off x="1875089" y="3166665"/>
                <a:ext cx="18200144" cy="10860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Controller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LSTM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혹은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feed-forward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네트워크를 이용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Controller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external memory module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정보를 읽고 쓴다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==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[READ] ==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주어졌을 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memory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𝑀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row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key(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𝑘</m:t>
                        </m:r>
                      </m:e>
                      <m:sub>
                        <m:r>
                          <a:rPr lang="en-US" altLang="ko-KR" sz="32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저장하</a:t>
                </a:r>
                <a:b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거나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특정 메모리 </a:t>
                </a:r>
                <a:r>
                  <a:rPr lang="en-US" altLang="ko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정보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𝑀</m:t>
                        </m:r>
                      </m:e>
                      <m:sub>
                        <m:r>
                          <a:rPr lang="en-US" altLang="ko-KR" sz="32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2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2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𝑖</m:t>
                    </m:r>
                    <m:r>
                      <a:rPr lang="en-US" altLang="ko-KR" sz="32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뽑는다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메모리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𝑀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뽑을 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cosine-similarity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뽑는다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𝐾</m:t>
                    </m:r>
                    <m:d>
                      <m:d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𝑘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f>
                      <m:f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||</m:t>
                        </m:r>
                        <m:sSub>
                          <m:sSubPr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)||</m:t>
                        </m:r>
                      </m:den>
                    </m:f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measure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read-weight,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  <m:sup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계산하는데 쓰고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en-US" altLang="ko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softmax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적용하여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다음과 같이 계산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  <m:sup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𝑟</m:t>
                        </m:r>
                      </m:sup>
                    </m:sSubSup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e>
                    </m:d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f>
                      <m:f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32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(</m:t>
                            </m:r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𝐾</m:t>
                            </m:r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r>
                                  <a:rPr lang="en-US" altLang="ko-KR" sz="32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)</m:t>
                            </m:r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320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exp</m:t>
                                </m:r>
                              </m:fName>
                              <m:e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(</m:t>
                                </m:r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𝐾</m:t>
                                </m:r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320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32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결과적으로 메모리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𝑟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←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naryPr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SupPr>
                          <m:e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𝑟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얻어지고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controller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input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으로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classification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위해 사용된다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668BF11-7E84-5A4F-93C3-086611D43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089" y="3166665"/>
                <a:ext cx="18200144" cy="10860665"/>
              </a:xfrm>
              <a:prstGeom prst="rect">
                <a:avLst/>
              </a:prstGeom>
              <a:blipFill>
                <a:blip r:embed="rId4"/>
                <a:stretch>
                  <a:fillRect l="-83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0B2C43DE-755F-F943-A31A-105A479039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13"/>
          <a:stretch/>
        </p:blipFill>
        <p:spPr>
          <a:xfrm>
            <a:off x="16087798" y="3083136"/>
            <a:ext cx="7616680" cy="535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00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Meta-learning with memory-augmented neural networks (2016)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A99DA-A4FF-6148-9789-7BFD70C59267}"/>
              </a:ext>
            </a:extLst>
          </p:cNvPr>
          <p:cNvSpPr/>
          <p:nvPr/>
        </p:nvSpPr>
        <p:spPr>
          <a:xfrm>
            <a:off x="4161089" y="12607089"/>
            <a:ext cx="13423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Santoro, Adam, et al. "Meta-learning with memory-augmented neural networks." International conference on machine learning. PMLR, 2016.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668BF11-7E84-5A4F-93C3-086611D43A92}"/>
                  </a:ext>
                </a:extLst>
              </p:cNvPr>
              <p:cNvSpPr/>
              <p:nvPr/>
            </p:nvSpPr>
            <p:spPr>
              <a:xfrm>
                <a:off x="1875089" y="3041973"/>
                <a:ext cx="18200144" cy="95957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==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[Write] ==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LRUA(least recently used access) writer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라는 방식을 제안하고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아래 단계를 따른다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</a:t>
                </a:r>
                <a:r>
                  <a:rPr lang="en-US" altLang="ko-KR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Usage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3200" b="0" i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3200" b="0" i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3200" b="0" i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u</m:t>
                        </m:r>
                      </m:sup>
                    </m:sSubSup>
                  </m:oMath>
                </a14:m>
                <a:r>
                  <a:rPr lang="en-US" altLang="ko-KR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</a:t>
                </a:r>
                <a:r>
                  <a:rPr lang="en-US" altLang="ko-KR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</a:t>
                </a:r>
                <a:r>
                  <a:rPr lang="ko-KR" altLang="en-US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에서의 </a:t>
                </a:r>
                <a:r>
                  <a:rPr lang="en-US" altLang="ko-KR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current read(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𝑟</m:t>
                        </m:r>
                      </m:sup>
                    </m:sSubSup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←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𝑠𝑜𝑓𝑡𝑚𝑎𝑥</m:t>
                    </m:r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𝑐𝑜𝑠𝑖𝑛𝑒</m:t>
                        </m:r>
                        <m:d>
                          <m:d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r>
                                  <a:rPr lang="en-US" altLang="ko-KR" sz="32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altLang="ko-KR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br>
                  <a:rPr lang="en-US" altLang="ko-KR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lang="ko-KR" altLang="en-US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</a:t>
                </a:r>
                <a:r>
                  <a:rPr lang="en-US" altLang="ko-KR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write vector(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sup>
                    </m:sSubSup>
                    <m:r>
                      <a:rPr lang="en-US" altLang="ko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en-US" altLang="ko-KR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그리고 </a:t>
                </a:r>
                <a:r>
                  <a:rPr lang="en-US" altLang="ko-KR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γ</m:t>
                    </m:r>
                  </m:oMath>
                </a14:m>
                <a:r>
                  <a:rPr lang="ko-KR" altLang="en-US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</a:t>
                </a:r>
                <a:r>
                  <a:rPr lang="en-US" altLang="ko-KR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decay parameter </a:t>
                </a:r>
                <a:r>
                  <a:rPr lang="ko-KR" altLang="en-US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적용된</a:t>
                </a:r>
                <a:r>
                  <a:rPr lang="en-US" altLang="ko-KR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이전 </a:t>
                </a:r>
                <a:r>
                  <a:rPr lang="en-US" altLang="ko-KR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usage weight</a:t>
                </a:r>
                <a:r>
                  <a:rPr lang="ko-KR" altLang="en-US" sz="3200" dirty="0" err="1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br>
                  <a:rPr lang="en-US" altLang="ko-KR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R" altLang="en-US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더해 구한다</a:t>
                </a:r>
                <a:r>
                  <a:rPr lang="en-US" altLang="ko-KR" sz="3200" dirty="0">
                    <a:solidFill>
                      <a:schemeClr val="tx2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𝑢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←</m:t>
                      </m:r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𝛾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𝑢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𝑟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br>
                  <a:rPr lang="en-US" altLang="ko-KR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write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vector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sup>
                    </m:sSubSup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←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𝜎</m:t>
                    </m:r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−1</m:t>
                        </m:r>
                      </m:sub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𝑟</m:t>
                        </m:r>
                      </m:sup>
                    </m:sSubSup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+</m:t>
                    </m:r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1−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𝜎</m:t>
                        </m:r>
                        <m:d>
                          <m:dPr>
                            <m:ctrlP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𝛼</m:t>
                            </m:r>
                          </m:e>
                        </m:d>
                      </m:e>
                    </m:d>
                    <m:sSubSup>
                      <m:sSub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−1</m:t>
                        </m:r>
                      </m:sub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𝑙𝑢</m:t>
                        </m:r>
                      </m:sup>
                    </m:sSubSup>
                    <m:r>
                      <a:rPr lang="en-US" altLang="ko-KR" sz="32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ore-KR" altLang="en-US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이전 </a:t>
                </a:r>
                <a:r>
                  <a:rPr lang="en-US" altLang="ko-Kore-KR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read weights</a:t>
                </a:r>
                <a:r>
                  <a:rPr lang="ko-Kore-KR" altLang="en-US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</a:t>
                </a:r>
                <a:r>
                  <a:rPr lang="en-US" altLang="ko-Kore-KR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least-used weight</a:t>
                </a:r>
                <a:r>
                  <a:rPr lang="ko-Kore-KR" altLang="en-US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lang="en-US" altLang="ko-KR" sz="32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b="0" dirty="0">
                    <a:solidFill>
                      <a:srgbClr val="53585F"/>
                    </a:solidFill>
                    <a:ea typeface="Spoqa Han Sans Neo Bold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e>
                      <m:sub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  <m:sup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𝑙𝑢</m:t>
                        </m:r>
                      </m:sup>
                    </m:sSubSup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b>
                      <m:sSubPr>
                        <m:ctrlP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1</m:t>
                        </m:r>
                      </m:e>
                      <m:sub>
                        <m:sSubSup>
                          <m:sSubSupPr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SupPr>
                          <m:e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𝑢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e>
                        </m:d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≤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𝑚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SupPr>
                          <m:e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𝑢</m:t>
                            </m:r>
                          </m:sup>
                        </m:sSubSup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𝑛</m:t>
                        </m:r>
                        <m:r>
                          <a:rPr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convex combination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구해진다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𝜎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sigmoid,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𝛼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weight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들간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interpolation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위한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scalar gate parameter,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𝑚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bSup>
                      <m:sSub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𝑢</m:t>
                        </m:r>
                      </m:sup>
                    </m:sSubSup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𝑛</m:t>
                    </m:r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)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𝑢</m:t>
                        </m:r>
                      </m:sup>
                    </m:sSubSup>
                    <m:r>
                      <a:rPr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번째로 작은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element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b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𝑙𝑢</m:t>
                        </m:r>
                      </m:sup>
                    </m:sSubSup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𝑤</m:t>
                        </m:r>
                      </m:e>
                      <m:sub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  <m:sup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𝑢</m:t>
                        </m:r>
                      </m:sup>
                    </m:sSubSup>
                    <m:d>
                      <m:dPr>
                        <m:ctrlP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r>
                          <a:rPr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e>
                    </m:d>
                  </m:oMath>
                </a14:m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계산 값으로부터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0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set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될 때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en-US" altLang="ko-KR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memory</a:t>
                </a:r>
                <a:r>
                  <a:rPr lang="ko-KR" altLang="en-US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모든 </a:t>
                </a:r>
                <a:r>
                  <a:rPr lang="en-US" altLang="ko-KR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row update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</a:t>
                </a:r>
                <a:r>
                  <a:rPr lang="ko-KR" altLang="en-US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다음과 같이 진행된다</a:t>
                </a:r>
                <a:r>
                  <a:rPr lang="en-US" altLang="ko-KR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br>
                  <a:rPr lang="en-US" altLang="ko-KR" sz="3200" b="0" i="1" dirty="0">
                    <a:solidFill>
                      <a:srgbClr val="53585F"/>
                    </a:solidFill>
                    <a:latin typeface="Cambria Math" panose="02040503050406030204" pitchFamily="18" charset="0"/>
                    <a:ea typeface="Spoqa Han Sans Neo Bold" panose="020B0500000000000000" pitchFamily="34" charset="-128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←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𝑤</m:t>
                          </m:r>
                        </m:sup>
                      </m:sSubSup>
                      <m:d>
                        <m:d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𝑘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∀</m:t>
                      </m:r>
                      <m:r>
                        <a:rPr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𝑖</m:t>
                      </m:r>
                    </m:oMath>
                  </m:oMathPara>
                </a14:m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668BF11-7E84-5A4F-93C3-086611D43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089" y="3041973"/>
                <a:ext cx="18200144" cy="9595768"/>
              </a:xfrm>
              <a:prstGeom prst="rect">
                <a:avLst/>
              </a:prstGeom>
              <a:blipFill>
                <a:blip r:embed="rId4"/>
                <a:stretch>
                  <a:fillRect l="-83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0B2C43DE-755F-F943-A31A-105A479039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13"/>
          <a:stretch/>
        </p:blipFill>
        <p:spPr>
          <a:xfrm>
            <a:off x="17487635" y="3083136"/>
            <a:ext cx="6771127" cy="47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39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Meta-learning with memory-augmented neural networks (2016) - </a:t>
            </a: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A99DA-A4FF-6148-9789-7BFD70C59267}"/>
              </a:ext>
            </a:extLst>
          </p:cNvPr>
          <p:cNvSpPr/>
          <p:nvPr/>
        </p:nvSpPr>
        <p:spPr>
          <a:xfrm>
            <a:off x="4161089" y="12607089"/>
            <a:ext cx="13423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Santoro, Adam, et al. "Meta-learning with memory-augmented neural networks." International conference on machine learning. PMLR, 2016.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92D19D-3FC4-3D45-A442-2BA1C3F79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7859" y="3263919"/>
            <a:ext cx="8966200" cy="5083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974E63-747E-954B-A469-7C6D08839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73" y="3263919"/>
            <a:ext cx="14071137" cy="60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44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Meta Networks (</a:t>
            </a:r>
            <a:r>
              <a:rPr lang="en-US" altLang="ko-KR" dirty="0" err="1"/>
              <a:t>MetaNet</a:t>
            </a:r>
            <a:r>
              <a:rPr lang="en-US" altLang="ko-KR" dirty="0"/>
              <a:t>; 2017)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A99DA-A4FF-6148-9789-7BFD70C59267}"/>
              </a:ext>
            </a:extLst>
          </p:cNvPr>
          <p:cNvSpPr/>
          <p:nvPr/>
        </p:nvSpPr>
        <p:spPr>
          <a:xfrm>
            <a:off x="4161089" y="12607089"/>
            <a:ext cx="13423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Munkhdalai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Tsendsuren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Hong Yu. "Meta networks." International Conference on Machine Learning. PMLR,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E0682F-A290-7848-A6D9-1DCD6ED257F9}"/>
                  </a:ext>
                </a:extLst>
              </p:cNvPr>
              <p:cNvSpPr txBox="1"/>
              <p:nvPr/>
            </p:nvSpPr>
            <p:spPr>
              <a:xfrm>
                <a:off x="1843903" y="2952109"/>
                <a:ext cx="17587497" cy="9418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2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가지 서브 시스템으로 구성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base-learner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meta-learner.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Base-learner(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𝑏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task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수행하고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meta-learner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에게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loss gradient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같은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meta-information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전달한다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571500" indent="-571500">
                  <a:lnSpc>
                    <a:spcPct val="150000"/>
                  </a:lnSpc>
                  <a:buFont typeface="Wingdings" pitchFamily="2" charset="2"/>
                  <a:buChar char="à"/>
                </a:pPr>
                <a:endParaRPr kumimoji="1"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Meta-learner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빠른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task-specific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weight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주어진 테스크에서 더 잘 수행할</a:t>
                </a:r>
                <a:b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수 있게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base-learner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meta-learner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자신을 위해 계산한다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𝑇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𝑗</m:t>
                        </m:r>
                      </m:sub>
                    </m:sSub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=(</m:t>
                    </m:r>
                    <m:sSubSup>
                      <m:sSubSup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𝑡𝑟</m:t>
                        </m:r>
                      </m:sup>
                    </m:sSubSup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</m:t>
                    </m:r>
                    <m:sSubSup>
                      <m:sSubSup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𝑡</m:t>
                        </m:r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𝑒𝑠𝑡</m:t>
                        </m:r>
                      </m:sup>
                    </m:sSubSup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 3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개의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neural networks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𝑢</m:t>
                        </m:r>
                      </m:e>
                      <m:sub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𝜙</m:t>
                        </m:r>
                      </m:sub>
                    </m:sSub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𝑚</m:t>
                        </m:r>
                      </m:e>
                      <m:sub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𝜑</m:t>
                        </m:r>
                      </m:sub>
                    </m:sSub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𝜓</m:t>
                        </m:r>
                      </m:sub>
                    </m:sSub>
                  </m:oMath>
                </a14:m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구성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𝑢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𝜙</m:t>
                        </m:r>
                      </m:sub>
                    </m:sSub>
                  </m:oMath>
                </a14:m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input representation function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으로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사용된다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b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𝑚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𝜑</m:t>
                        </m:r>
                      </m:sub>
                    </m:sSub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𝜓</m:t>
                        </m:r>
                      </m:sub>
                    </m:sSub>
                  </m:oMath>
                </a14:m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task-specific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weight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𝜙</m:t>
                        </m:r>
                      </m:e>
                      <m:sup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base-learner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example-level fast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</m:e>
                      <m:sup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계산하는데 사용된다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=&gt; base-learner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task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수행하는데 반영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External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memory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사용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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fast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𝑖</m:t>
                        </m:r>
                      </m:sub>
                      <m:sup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∗</m:t>
                        </m:r>
                      </m:sup>
                    </m:sSubSup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같은 위 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컴포턴트의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support set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과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관찰 값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저장하고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attention-based representation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얻는데 사용된다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E0682F-A290-7848-A6D9-1DCD6ED25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903" y="2952109"/>
                <a:ext cx="17587497" cy="9418604"/>
              </a:xfrm>
              <a:prstGeom prst="rect">
                <a:avLst/>
              </a:prstGeom>
              <a:blipFill>
                <a:blip r:embed="rId4"/>
                <a:stretch>
                  <a:fillRect l="-865" b="-1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FCFCEE6A-0B7D-E24C-9E80-7A7E391E4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5752" y="3080273"/>
            <a:ext cx="7029476" cy="534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18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Meta Networks (</a:t>
            </a:r>
            <a:r>
              <a:rPr lang="en-US" altLang="ko-KR" dirty="0" err="1"/>
              <a:t>MetaNet</a:t>
            </a:r>
            <a:r>
              <a:rPr lang="en-US" altLang="ko-KR" dirty="0"/>
              <a:t>; 2017)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A99DA-A4FF-6148-9789-7BFD70C59267}"/>
              </a:ext>
            </a:extLst>
          </p:cNvPr>
          <p:cNvSpPr/>
          <p:nvPr/>
        </p:nvSpPr>
        <p:spPr>
          <a:xfrm>
            <a:off x="4285780" y="12973988"/>
            <a:ext cx="13423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Munkhdalai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Tsendsuren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Hong Yu. "Meta networks." International Conference on Machine Learning. PMLR,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7342E-9E9F-9C4C-91B4-4293C96B9021}"/>
                  </a:ext>
                </a:extLst>
              </p:cNvPr>
              <p:cNvSpPr txBox="1"/>
              <p:nvPr/>
            </p:nvSpPr>
            <p:spPr>
              <a:xfrm>
                <a:off x="2112642" y="4346395"/>
                <a:ext cx="12482637" cy="7536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[1]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Sample T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개를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support set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으로 부터 만든다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[2-5]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Sample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Task-specific weight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representation network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𝑢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𝜙</m:t>
                        </m:r>
                      </m:sub>
                    </m:sSub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 계산한다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𝑢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𝜙</m:t>
                        </m:r>
                      </m:sub>
                    </m:sSub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2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개의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task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진행한다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428637" lvl="2" indent="-514350">
                  <a:lnSpc>
                    <a:spcPct val="150000"/>
                  </a:lnSpc>
                  <a:buAutoNum type="arabicPeriod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[10, 15]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위한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input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representation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학습한다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1428637" lvl="2" indent="-514350">
                  <a:lnSpc>
                    <a:spcPct val="150000"/>
                  </a:lnSpc>
                  <a:buAutoNum type="arabicPeriod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Input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prediction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만들고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loss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계산한다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[3]</a:t>
                </a:r>
              </a:p>
              <a:p>
                <a:pPr marL="1828629" lvl="3" indent="-45720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Cross entropy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contrastive loss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사용가능하다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7342E-9E9F-9C4C-91B4-4293C96B9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642" y="4346395"/>
                <a:ext cx="12482637" cy="7536615"/>
              </a:xfrm>
              <a:prstGeom prst="rect">
                <a:avLst/>
              </a:prstGeom>
              <a:blipFill>
                <a:blip r:embed="rId4"/>
                <a:stretch>
                  <a:fillRect l="-111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15CF92FD-996F-D147-AD52-A9EC451FD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582" y="3113018"/>
            <a:ext cx="8254503" cy="53833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EF63B1-1814-0740-9693-8423418C3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8452" y="8370461"/>
            <a:ext cx="3867686" cy="45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8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Meta Networks (</a:t>
            </a:r>
            <a:r>
              <a:rPr lang="en-US" altLang="ko-KR" dirty="0" err="1"/>
              <a:t>MetaNet</a:t>
            </a:r>
            <a:r>
              <a:rPr lang="en-US" altLang="ko-KR" dirty="0"/>
              <a:t>; 2017)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A99DA-A4FF-6148-9789-7BFD70C59267}"/>
              </a:ext>
            </a:extLst>
          </p:cNvPr>
          <p:cNvSpPr/>
          <p:nvPr/>
        </p:nvSpPr>
        <p:spPr>
          <a:xfrm>
            <a:off x="4285780" y="12973988"/>
            <a:ext cx="13423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Munkhdalai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Tsendsuren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Hong Yu. "Meta networks." International Conference on Machine Learning. PMLR,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7342E-9E9F-9C4C-91B4-4293C96B9021}"/>
                  </a:ext>
                </a:extLst>
              </p:cNvPr>
              <p:cNvSpPr txBox="1"/>
              <p:nvPr/>
            </p:nvSpPr>
            <p:spPr>
              <a:xfrm>
                <a:off x="2112642" y="3897229"/>
                <a:ext cx="12482637" cy="7717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[6-12]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support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모든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example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이용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[7] base-learner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𝑏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주어진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example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prediction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하고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loss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계산한다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[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8]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[7]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구한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loss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gradient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구하고 이 값은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𝑚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𝜑</m:t>
                        </m:r>
                      </m:sub>
                    </m:sSub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통해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fast weight(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  <m:sup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∗</m:t>
                        </m:r>
                      </m:sup>
                    </m:sSubSup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계산한다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[9] [8]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계산을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example-level weight memory M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번째에 저장한다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[10-11]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𝑢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𝜙</m:t>
                        </m:r>
                      </m:sub>
                    </m:sSub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통해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representation(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계산하고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representation memory R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저장한다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7342E-9E9F-9C4C-91B4-4293C96B9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642" y="3897229"/>
                <a:ext cx="12482637" cy="7717049"/>
              </a:xfrm>
              <a:prstGeom prst="rect">
                <a:avLst/>
              </a:prstGeom>
              <a:blipFill>
                <a:blip r:embed="rId4"/>
                <a:stretch>
                  <a:fillRect l="-1118" r="-610" b="-16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15CF92FD-996F-D147-AD52-A9EC451FD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582" y="3113018"/>
            <a:ext cx="8254503" cy="538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03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Meta Networks (</a:t>
            </a:r>
            <a:r>
              <a:rPr lang="en-US" altLang="ko-KR" dirty="0" err="1"/>
              <a:t>MetaNet</a:t>
            </a:r>
            <a:r>
              <a:rPr lang="en-US" altLang="ko-KR" dirty="0"/>
              <a:t>; 2017)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A99DA-A4FF-6148-9789-7BFD70C59267}"/>
              </a:ext>
            </a:extLst>
          </p:cNvPr>
          <p:cNvSpPr/>
          <p:nvPr/>
        </p:nvSpPr>
        <p:spPr>
          <a:xfrm>
            <a:off x="4285780" y="12973988"/>
            <a:ext cx="13423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Munkhdalai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Tsendsuren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Hong Yu. "Meta networks." International Conference on Machine Learning. PMLR, 2017.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7342E-9E9F-9C4C-91B4-4293C96B9021}"/>
                  </a:ext>
                </a:extLst>
              </p:cNvPr>
              <p:cNvSpPr txBox="1"/>
              <p:nvPr/>
            </p:nvSpPr>
            <p:spPr>
              <a:xfrm>
                <a:off x="2112642" y="3193688"/>
                <a:ext cx="12482637" cy="9673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[11-20] meta network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query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ko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𝑡𝑒𝑠𝑡</m:t>
                        </m:r>
                      </m:sup>
                    </m:sSubSup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처리한다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[15]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모든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example (x, y)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representation r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𝑢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𝜙</m:t>
                        </m:r>
                      </m:sub>
                    </m:sSub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얻는다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[16] r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memory matrix R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저장되어있는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support set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representation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매칭하여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cosine similarity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280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sub>
                        <m:r>
                          <a:rPr kumimoji="1" lang="en-US" altLang="ko-KR" sz="28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”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구한다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b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K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k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번째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 matrix row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representation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사이의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similarity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의미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[17] similarity vector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</a:t>
                </a:r>
                <a:r>
                  <a:rPr kumimoji="1" lang="en-US" altLang="ko-KR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softmax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취해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확률 값으로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normalize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한 후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[9]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저장했던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example-level weight memory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곱한다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[18]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weights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e>
                      <m:sup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base learner b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의해 사용되고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input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대한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predict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수행한다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그리고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error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구해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𝐿</m:t>
                        </m:r>
                      </m:e>
                      <m:sub>
                        <m: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𝑡𝑎𝑠𝑘</m:t>
                        </m:r>
                      </m:sub>
                    </m:sSub>
                  </m:oMath>
                </a14:m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구한다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914342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[20] 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모든 </a:t>
                </a:r>
                <a:r>
                  <a:rPr kumimoji="1" lang="en-US" altLang="ko-Kore-KR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query_set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example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수행한후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8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8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" panose="020B0500000000000000" pitchFamily="34" charset="-128"/>
                          </a:rPr>
                          <m:t>Θ</m:t>
                        </m:r>
                      </m:sub>
                    </m:sSub>
                    <m:sSub>
                      <m:sSubPr>
                        <m:ctrlP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𝐿</m:t>
                        </m:r>
                      </m:e>
                      <m:sub>
                        <m:r>
                          <a:rPr kumimoji="1" lang="en-US" altLang="ko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𝑡𝑎𝑠𝑘</m:t>
                        </m:r>
                      </m:sub>
                    </m:sSub>
                  </m:oMath>
                </a14:m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으로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각</a:t>
                </a:r>
                <a:b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 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파라미터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8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Θ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={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𝜃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𝜙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𝜓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𝜑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}</m:t>
                    </m:r>
                  </m:oMath>
                </a14:m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업데이트 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몇몇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neural network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slow, fast weights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동시에 사용할 경우가 있으므로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오른쪽과 같이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augmentation setup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같은 형태를 취했다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7342E-9E9F-9C4C-91B4-4293C96B9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642" y="3193688"/>
                <a:ext cx="12482637" cy="9673995"/>
              </a:xfrm>
              <a:prstGeom prst="rect">
                <a:avLst/>
              </a:prstGeom>
              <a:blipFill>
                <a:blip r:embed="rId4"/>
                <a:stretch>
                  <a:fillRect l="-1118" b="-11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15CF92FD-996F-D147-AD52-A9EC451FD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582" y="3113018"/>
            <a:ext cx="8254503" cy="53833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EF63B1-1814-0740-9693-8423418C3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8452" y="8370461"/>
            <a:ext cx="3867686" cy="45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84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</a:t>
            </a:r>
            <a:r>
              <a:rPr lang="en-US" altLang="ko-KR" dirty="0"/>
              <a:t>imple </a:t>
            </a:r>
            <a:r>
              <a:rPr lang="en-US" altLang="ko-KR" b="1" dirty="0"/>
              <a:t>N</a:t>
            </a:r>
            <a:r>
              <a:rPr lang="en-US" altLang="ko-KR" dirty="0"/>
              <a:t>eural </a:t>
            </a:r>
            <a:r>
              <a:rPr lang="en-US" altLang="ko-KR" b="1" dirty="0"/>
              <a:t>A</a:t>
            </a:r>
            <a:r>
              <a:rPr lang="en-US" altLang="ko-KR" dirty="0"/>
              <a:t>ttent</a:t>
            </a:r>
            <a:r>
              <a:rPr lang="en-US" altLang="ko-KR" b="1" dirty="0"/>
              <a:t>i</a:t>
            </a:r>
            <a:r>
              <a:rPr lang="en-US" altLang="ko-KR" dirty="0"/>
              <a:t>ve Meta-</a:t>
            </a:r>
            <a:r>
              <a:rPr lang="en-US" altLang="ko-KR" b="1" dirty="0"/>
              <a:t>L</a:t>
            </a:r>
            <a:r>
              <a:rPr lang="en-US" altLang="ko-KR" dirty="0"/>
              <a:t>earner (SNAIL; 2018)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3D1B52-DC75-A648-BAA4-CBBF0114A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40" y="3279663"/>
            <a:ext cx="10485085" cy="7345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27AA5-6C5D-464D-9B4A-4F1A48D06BA3}"/>
              </a:ext>
            </a:extLst>
          </p:cNvPr>
          <p:cNvSpPr txBox="1"/>
          <p:nvPr/>
        </p:nvSpPr>
        <p:spPr>
          <a:xfrm>
            <a:off x="11460130" y="3383313"/>
            <a:ext cx="11569991" cy="6666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External memory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의존하지말고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특수한 형태의</a:t>
            </a:r>
            <a:b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모델 아키텍처를 사용하면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memory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역할을 수행할 수 있다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RNN?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너무 작은 메모리 공간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 Prior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experience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담긴 힘듦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SNAIL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b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1D temporal convolutions(high-bandwidth memory access)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+ soft attention mechanism(one to pinpoint specific experience)</a:t>
            </a:r>
            <a:b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endParaRPr kumimoji="1" lang="ko-Kore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5A9412-FA41-D94B-B017-4CD52F452A87}"/>
              </a:ext>
            </a:extLst>
          </p:cNvPr>
          <p:cNvSpPr txBox="1"/>
          <p:nvPr/>
        </p:nvSpPr>
        <p:spPr>
          <a:xfrm>
            <a:off x="3676154" y="10814882"/>
            <a:ext cx="14347699" cy="1495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1D temporal conv: Temporal convolution: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높은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bandwidth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가지게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Self-attention: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구체적인 경험 중 어떤 것이 필요한지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pinpoint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FC606-63E9-144A-ABF7-CF26C1C7AE26}"/>
              </a:ext>
            </a:extLst>
          </p:cNvPr>
          <p:cNvSpPr txBox="1"/>
          <p:nvPr/>
        </p:nvSpPr>
        <p:spPr>
          <a:xfrm>
            <a:off x="6092748" y="13340888"/>
            <a:ext cx="12196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Mishra, Nikhil, et al. "A simple neural attentive meta-learner."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arXiv:1707.03141 (2017).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8810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S</a:t>
            </a:r>
            <a:r>
              <a:rPr lang="en-US" altLang="ko-KR" dirty="0"/>
              <a:t>imple </a:t>
            </a:r>
            <a:r>
              <a:rPr lang="en-US" altLang="ko-KR" b="1" dirty="0"/>
              <a:t>N</a:t>
            </a:r>
            <a:r>
              <a:rPr lang="en-US" altLang="ko-KR" dirty="0"/>
              <a:t>eural </a:t>
            </a:r>
            <a:r>
              <a:rPr lang="en-US" altLang="ko-KR" b="1" dirty="0"/>
              <a:t>A</a:t>
            </a:r>
            <a:r>
              <a:rPr lang="en-US" altLang="ko-KR" dirty="0"/>
              <a:t>ttent</a:t>
            </a:r>
            <a:r>
              <a:rPr lang="en-US" altLang="ko-KR" b="1" dirty="0"/>
              <a:t>i</a:t>
            </a:r>
            <a:r>
              <a:rPr lang="en-US" altLang="ko-KR" dirty="0"/>
              <a:t>ve Meta-</a:t>
            </a:r>
            <a:r>
              <a:rPr lang="en-US" altLang="ko-KR" b="1" dirty="0"/>
              <a:t>L</a:t>
            </a:r>
            <a:r>
              <a:rPr lang="en-US" altLang="ko-KR" dirty="0"/>
              <a:t>earner (SNAIL; 2018)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27AA5-6C5D-464D-9B4A-4F1A48D06BA3}"/>
              </a:ext>
            </a:extLst>
          </p:cNvPr>
          <p:cNvSpPr txBox="1"/>
          <p:nvPr/>
        </p:nvSpPr>
        <p:spPr>
          <a:xfrm>
            <a:off x="2296634" y="3199887"/>
            <a:ext cx="19202400" cy="8143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3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개의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block</a:t>
            </a:r>
            <a:r>
              <a:rPr kumimoji="1"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으로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이루어졌다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  <a:b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kumimoji="1" lang="en-US" altLang="ko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TCBlock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en-US" altLang="ko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DenseBlock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en-US" altLang="ko-KR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AttentionBlock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바로 직전의 상황을 보는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Memory-augmented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방법들과 다르게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b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self-attention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으로 동적의 영역으로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support set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컨디션된</a:t>
            </a:r>
            <a:b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query set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좋은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prediction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낸듯한 내부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dynamic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찾는다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장점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à"/>
            </a:pP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높은 퍼포먼스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à"/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RL, 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지도학습 둘다 적용가능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à"/>
            </a:pPr>
            <a:endParaRPr kumimoji="1" lang="ko-Kore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B64348-50E3-8A4C-A0F2-85EEE5E33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2334" y="8415875"/>
            <a:ext cx="8807141" cy="45605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49E65B-2A16-0341-9A14-845B65D0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8131" y="3002037"/>
            <a:ext cx="8417873" cy="14958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065145B-FBA1-4C44-A1E3-9B997D0F2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4960" y="4135379"/>
            <a:ext cx="8369780" cy="44688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7E1BB8-6B92-0E4A-A05B-190F07109BD7}"/>
              </a:ext>
            </a:extLst>
          </p:cNvPr>
          <p:cNvSpPr txBox="1"/>
          <p:nvPr/>
        </p:nvSpPr>
        <p:spPr>
          <a:xfrm>
            <a:off x="6092748" y="13340888"/>
            <a:ext cx="12196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Mishra, Nikhil, et al. "A simple neural attentive meta-learner."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arXiv:1707.03141 (2017).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3698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Recap: Few-shot learning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7FBA0D-37E8-964D-B5A2-289E92157803}"/>
              </a:ext>
            </a:extLst>
          </p:cNvPr>
          <p:cNvSpPr/>
          <p:nvPr/>
        </p:nvSpPr>
        <p:spPr>
          <a:xfrm>
            <a:off x="1999656" y="3280869"/>
            <a:ext cx="20383099" cy="8407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Few-shot learning</a:t>
            </a:r>
            <a:r>
              <a:rPr lang="ko-KR" altLang="en-US" sz="40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은</a:t>
            </a:r>
            <a:r>
              <a:rPr lang="en-US" altLang="ko-KR" sz="40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? </a:t>
            </a:r>
            <a:endParaRPr lang="en-US" altLang="ko-KR" sz="4000" b="1" dirty="0">
              <a:solidFill>
                <a:srgbClr val="53585F"/>
              </a:solidFill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데이터 수가 매우 적은 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문제로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few-shot training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사용하는 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서포트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데이터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(support data)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test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사용하는 쿼리 데이터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(query data)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구성된다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범주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lang="en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class)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수를 </a:t>
            </a:r>
            <a:r>
              <a:rPr lang="en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N,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범주 별 </a:t>
            </a:r>
            <a:r>
              <a:rPr lang="en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support data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수를 </a:t>
            </a:r>
            <a:r>
              <a:rPr lang="en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라 할 때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  '</a:t>
            </a:r>
            <a:r>
              <a:rPr lang="en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N-way K-shot'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문제라고 부른다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만약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K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이라면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one-shot learning, K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0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이라면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zero-shot learning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이라고도 부른다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(Remind GPT2, GPT3)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Meta learning</a:t>
            </a:r>
            <a:r>
              <a:rPr lang="ko-KR" altLang="en-US" sz="3600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은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few-shot learning</a:t>
            </a:r>
            <a:r>
              <a:rPr lang="ko-KR" altLang="en-US" sz="3600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의 일반적인 해결방법이다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435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Model-based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SNAIL? </a:t>
            </a:r>
            <a:r>
              <a:rPr lang="en-US" altLang="ko-KR" dirty="0">
                <a:sym typeface="Wingdings" pitchFamily="2" charset="2"/>
              </a:rPr>
              <a:t>  2018</a:t>
            </a:r>
            <a:r>
              <a:rPr lang="ko-Kore-KR" altLang="en-US" dirty="0">
                <a:sym typeface="Wingdings" pitchFamily="2" charset="2"/>
              </a:rPr>
              <a:t>년 논문 나왔던 시점 기준 </a:t>
            </a:r>
            <a:r>
              <a:rPr lang="en-US" altLang="ko-Kore-KR" dirty="0">
                <a:sym typeface="Wingdings" pitchFamily="2" charset="2"/>
              </a:rPr>
              <a:t>SOTA</a:t>
            </a:r>
            <a:r>
              <a:rPr lang="ko-Kore-KR" altLang="en-US" dirty="0">
                <a:sym typeface="Wingdings" pitchFamily="2" charset="2"/>
              </a:rPr>
              <a:t>에 가까운 퍼포먼스</a:t>
            </a:r>
            <a:r>
              <a:rPr lang="en-US" altLang="ko-Kore-KR" dirty="0">
                <a:sym typeface="Wingdings" pitchFamily="2" charset="2"/>
              </a:rPr>
              <a:t>!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45D8FDB-057B-1B44-8D37-7D5A7EF06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06" y="3045389"/>
            <a:ext cx="11555177" cy="88963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C5C5F8-135A-0340-B124-E4738C59A034}"/>
              </a:ext>
            </a:extLst>
          </p:cNvPr>
          <p:cNvSpPr txBox="1"/>
          <p:nvPr/>
        </p:nvSpPr>
        <p:spPr>
          <a:xfrm>
            <a:off x="2373474" y="12533530"/>
            <a:ext cx="1386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53585F"/>
                </a:solidFill>
                <a:effectLst/>
                <a:latin typeface="Arial" panose="020B0604020202020204" pitchFamily="34" charset="0"/>
              </a:rPr>
              <a:t>Huisman, Mike, Jan N. van Rijn, and Aske </a:t>
            </a:r>
            <a:r>
              <a:rPr lang="en" altLang="ko-Kore-KR" b="0" i="0" dirty="0" err="1">
                <a:solidFill>
                  <a:srgbClr val="53585F"/>
                </a:solidFill>
                <a:effectLst/>
                <a:latin typeface="Arial" panose="020B0604020202020204" pitchFamily="34" charset="0"/>
              </a:rPr>
              <a:t>Plaat</a:t>
            </a:r>
            <a:r>
              <a:rPr lang="en" altLang="ko-Kore-KR" b="0" i="0" dirty="0">
                <a:solidFill>
                  <a:srgbClr val="53585F"/>
                </a:solidFill>
                <a:effectLst/>
                <a:latin typeface="Arial" panose="020B0604020202020204" pitchFamily="34" charset="0"/>
              </a:rPr>
              <a:t>. "A survey of deep meta-learning." </a:t>
            </a:r>
            <a:r>
              <a:rPr lang="en" altLang="ko-Kore-KR" b="0" i="1" dirty="0">
                <a:solidFill>
                  <a:srgbClr val="53585F"/>
                </a:solidFill>
                <a:effectLst/>
                <a:latin typeface="Arial" panose="020B0604020202020204" pitchFamily="34" charset="0"/>
              </a:rPr>
              <a:t>Artificial Intelligence Review</a:t>
            </a:r>
            <a:r>
              <a:rPr lang="en" altLang="ko-Kore-KR" b="0" i="0" dirty="0">
                <a:solidFill>
                  <a:srgbClr val="53585F"/>
                </a:solidFill>
                <a:effectLst/>
                <a:latin typeface="Arial" panose="020B0604020202020204" pitchFamily="34" charset="0"/>
              </a:rPr>
              <a:t> (2021): 1-59.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BCD070D-3136-A249-989B-BD54AF657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0298" y="2917212"/>
            <a:ext cx="8026400" cy="5562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738FF6-1254-A046-A1A5-AD9901F5312C}"/>
              </a:ext>
            </a:extLst>
          </p:cNvPr>
          <p:cNvSpPr txBox="1"/>
          <p:nvPr/>
        </p:nvSpPr>
        <p:spPr>
          <a:xfrm>
            <a:off x="6092748" y="13340888"/>
            <a:ext cx="12196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Mishra, Nikhil, et al. "A simple neural attentive meta-learner."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arXiv:1707.03141 (2017).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6583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Meta Learning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Optimization-based Meta Learning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6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33957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Optimization-based Meta Learning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C9790-7371-8245-B17F-556755DFA2F6}"/>
              </a:ext>
            </a:extLst>
          </p:cNvPr>
          <p:cNvSpPr txBox="1"/>
          <p:nvPr/>
        </p:nvSpPr>
        <p:spPr>
          <a:xfrm>
            <a:off x="2622801" y="3534426"/>
            <a:ext cx="16499854" cy="4995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è"/>
            </a:pPr>
            <a:r>
              <a:rPr lang="en" altLang="ko-Kore-KR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Optimization process(</a:t>
            </a:r>
            <a:r>
              <a:rPr lang="ko-Kore-KR" altLang="en-US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혹은 </a:t>
            </a:r>
            <a:r>
              <a:rPr lang="en-US" altLang="ko-Kore-KR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optimizer</a:t>
            </a:r>
            <a:r>
              <a:rPr lang="en-US" altLang="ko-KR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lang="ko-KR" altLang="en-US" sz="3600" dirty="0" err="1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스스로 학습할 수 있도록 한다</a:t>
            </a:r>
            <a:r>
              <a:rPr lang="en-US" altLang="ko-KR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è"/>
            </a:pPr>
            <a:r>
              <a:rPr lang="en" altLang="ko-Kore-KR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Base-learner</a:t>
            </a:r>
            <a:r>
              <a:rPr lang="ko-KR" altLang="en-US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</a:t>
            </a:r>
            <a:r>
              <a:rPr lang="en" altLang="ko-Kore-KR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Meta-learner </a:t>
            </a:r>
            <a:r>
              <a:rPr lang="ko-KR" altLang="en-US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두 가지를 사용해서 </a:t>
            </a:r>
            <a:r>
              <a:rPr lang="en" altLang="ko-Kore-KR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Base-learner</a:t>
            </a:r>
            <a:r>
              <a:rPr lang="ko-KR" altLang="en-US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실제로 맡은 업무를 </a:t>
            </a:r>
            <a:r>
              <a:rPr lang="en" altLang="ko-Kore-KR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train </a:t>
            </a:r>
            <a:r>
              <a:rPr lang="ko-KR" altLang="en-US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하고 </a:t>
            </a:r>
            <a:r>
              <a:rPr lang="en" altLang="ko-KR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Meta-learner</a:t>
            </a:r>
            <a:r>
              <a:rPr lang="ko-KR" altLang="en-US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lang="en-US" altLang="ko-KR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“</a:t>
            </a:r>
            <a:r>
              <a:rPr lang="en" altLang="ko-Kore-KR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base network</a:t>
            </a:r>
            <a:r>
              <a:rPr lang="ko-KR" altLang="en-US" sz="3600" dirty="0" err="1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optimize” </a:t>
            </a:r>
            <a:r>
              <a:rPr lang="ko-KR" altLang="en-US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하도록 역할을 구성한다</a:t>
            </a:r>
            <a:r>
              <a:rPr lang="en-US" altLang="ko-KR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b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b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endParaRPr lang="ko-Kore-KR" altLang="en-US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9665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Optimization-based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LSTM Meta-Learner (2016)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C9790-7371-8245-B17F-556755DFA2F6}"/>
              </a:ext>
            </a:extLst>
          </p:cNvPr>
          <p:cNvSpPr txBox="1"/>
          <p:nvPr/>
        </p:nvSpPr>
        <p:spPr>
          <a:xfrm>
            <a:off x="2622801" y="6677799"/>
            <a:ext cx="16499854" cy="5826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LSTM</a:t>
            </a:r>
            <a:r>
              <a:rPr lang="ko-Kore-KR" altLang="en-US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</a:t>
            </a:r>
            <a:r>
              <a:rPr lang="en-US" altLang="ko-Kore-KR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meta-learner (optimizer</a:t>
            </a:r>
            <a:r>
              <a:rPr lang="en-US" altLang="ko-KR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lang="ko-Kore-KR" altLang="en-US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모델링</a:t>
            </a:r>
            <a:r>
              <a:rPr lang="en-US" altLang="ko-Kore-KR" sz="3600" dirty="0">
                <a:solidFill>
                  <a:srgbClr val="555555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rgbClr val="555555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555555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Why?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è"/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LSTM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cell state update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gradient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기반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backpropagation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닮았다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è"/>
            </a:pP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è"/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Gradient update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history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아는 것은 단순히 업데이트 하는 것보다 낫다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</a:p>
          <a:p>
            <a:pPr lvl="1">
              <a:lnSpc>
                <a:spcPct val="150000"/>
              </a:lnSpc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(i.e. optimization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momentum)</a:t>
            </a:r>
            <a:endParaRPr lang="ko-Kore-KR" altLang="en-US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DA9F2-2023-354B-9497-7122D45D743E}"/>
              </a:ext>
            </a:extLst>
          </p:cNvPr>
          <p:cNvSpPr txBox="1"/>
          <p:nvPr/>
        </p:nvSpPr>
        <p:spPr>
          <a:xfrm>
            <a:off x="5640572" y="13095399"/>
            <a:ext cx="12195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53585F"/>
                </a:solidFill>
                <a:effectLst/>
                <a:latin typeface="Arial" panose="020B0604020202020204" pitchFamily="34" charset="0"/>
              </a:rPr>
              <a:t>Ravi, </a:t>
            </a:r>
            <a:r>
              <a:rPr lang="en" altLang="ko-Kore-KR" b="0" i="0" dirty="0" err="1">
                <a:solidFill>
                  <a:srgbClr val="53585F"/>
                </a:solidFill>
                <a:effectLst/>
                <a:latin typeface="Arial" panose="020B0604020202020204" pitchFamily="34" charset="0"/>
              </a:rPr>
              <a:t>Sachin</a:t>
            </a:r>
            <a:r>
              <a:rPr lang="en" altLang="ko-Kore-KR" b="0" i="0" dirty="0">
                <a:solidFill>
                  <a:srgbClr val="53585F"/>
                </a:solidFill>
                <a:effectLst/>
                <a:latin typeface="Arial" panose="020B0604020202020204" pitchFamily="34" charset="0"/>
              </a:rPr>
              <a:t>, and Hugo Larochelle. "Optimization as a model for few-shot learning." (2016).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  <p:pic>
        <p:nvPicPr>
          <p:cNvPr id="16" name="Picture 2" descr="lstm-meta-learner">
            <a:extLst>
              <a:ext uri="{FF2B5EF4-FFF2-40B4-BE49-F238E27FC236}">
                <a16:creationId xmlns:a16="http://schemas.microsoft.com/office/drawing/2014/main" id="{B9B12A42-ED08-2143-AB56-2A90152C6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899" y="506025"/>
            <a:ext cx="10724239" cy="575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CB12CA-A3C7-8E40-912C-380856AE1596}"/>
              </a:ext>
            </a:extLst>
          </p:cNvPr>
          <p:cNvSpPr txBox="1"/>
          <p:nvPr/>
        </p:nvSpPr>
        <p:spPr>
          <a:xfrm>
            <a:off x="9669022" y="6216134"/>
            <a:ext cx="9729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</a:rPr>
              <a:t>Image is from </a:t>
            </a:r>
            <a:r>
              <a:rPr lang="ko-Kore-KR" altLang="en-US" dirty="0">
                <a:solidFill>
                  <a:srgbClr val="53585F"/>
                </a:solidFill>
              </a:rPr>
              <a:t>https://lilianweng.github.io/lil-log/2018/11/30/meta-learning.html#optimization-based</a:t>
            </a:r>
          </a:p>
        </p:txBody>
      </p:sp>
    </p:spTree>
    <p:extLst>
      <p:ext uri="{BB962C8B-B14F-4D97-AF65-F5344CB8AC3E}">
        <p14:creationId xmlns:p14="http://schemas.microsoft.com/office/powerpoint/2010/main" val="3379226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Optimization-based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LSTM Meta-Learner (2016)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FC9790-7371-8245-B17F-556755DFA2F6}"/>
                  </a:ext>
                </a:extLst>
              </p:cNvPr>
              <p:cNvSpPr txBox="1"/>
              <p:nvPr/>
            </p:nvSpPr>
            <p:spPr>
              <a:xfrm>
                <a:off x="2622800" y="3261789"/>
                <a:ext cx="20745199" cy="976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" altLang="ko-Kore-KR" sz="3600" dirty="0">
                    <a:solidFill>
                      <a:srgbClr val="555555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LSTM</a:t>
                </a:r>
                <a:r>
                  <a:rPr lang="ko-Kore-KR" altLang="en-US" sz="3600" dirty="0">
                    <a:solidFill>
                      <a:srgbClr val="555555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lang="en-US" altLang="ko-Kore-KR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meta-learner (optimizer</a:t>
                </a:r>
                <a:r>
                  <a:rPr lang="en-US" altLang="ko-KR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ore-KR" altLang="en-US" sz="3600" dirty="0">
                    <a:solidFill>
                      <a:srgbClr val="555555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모델링</a:t>
                </a:r>
                <a:r>
                  <a:rPr lang="en-US" altLang="ko-Kore-KR" sz="3600" dirty="0">
                    <a:solidFill>
                      <a:srgbClr val="555555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571500" indent="-5715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Base learner(</a:t>
                </a:r>
                <a:r>
                  <a:rPr lang="ko-KR" altLang="en-US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짧게 </a:t>
                </a:r>
                <a:r>
                  <a:rPr lang="en-US" altLang="ko-KR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learner) model</a:t>
                </a:r>
                <a:r>
                  <a:rPr lang="ko-KR" altLang="en-US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𝑀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meta learner model</a:t>
                </a:r>
                <a:r>
                  <a:rPr lang="ko-KR" altLang="en-US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3600" b="0" i="0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" panose="020B0500000000000000" pitchFamily="34" charset="-128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US" altLang="ko-KR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600" dirty="0" err="1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라고</a:t>
                </a:r>
                <a:r>
                  <a:rPr lang="ko-KR" altLang="en-US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하자</a:t>
                </a:r>
                <a:r>
                  <a:rPr lang="en-US" altLang="ko-KR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2000" dirty="0">
                  <a:solidFill>
                    <a:srgbClr val="555555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Learner model</a:t>
                </a:r>
                <a:r>
                  <a:rPr lang="ko-KR" altLang="en-US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ko-KR" altLang="en-US" sz="3600" dirty="0" err="1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파라미터</a:t>
                </a:r>
                <a:r>
                  <a:rPr lang="ko-KR" altLang="en-US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업데이트는 원래의 </a:t>
                </a:r>
                <a:r>
                  <a:rPr lang="en-US" altLang="ko-KR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SGD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−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𝛼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600" b="0" i="0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sz="3600" dirty="0">
                  <a:solidFill>
                    <a:srgbClr val="555555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</a:t>
                </a:r>
                <a:r>
                  <a:rPr lang="en-US" altLang="ko-KR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LSTM</a:t>
                </a:r>
                <a:r>
                  <a:rPr lang="ko-KR" altLang="en-US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에서의 </a:t>
                </a:r>
                <a:r>
                  <a:rPr lang="en-US" altLang="ko-KR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cell state</a:t>
                </a:r>
                <a:r>
                  <a:rPr lang="ko-KR" altLang="en-US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R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update</a:t>
                </a:r>
                <a:r>
                  <a:rPr lang="ko-KR" altLang="en-US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다음을 따른다</a:t>
                </a:r>
                <a:r>
                  <a:rPr lang="en-US" altLang="ko-KR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(chapter 6</a:t>
                </a:r>
                <a:r>
                  <a:rPr lang="ko-KR" altLang="en-US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참고</a:t>
                </a:r>
                <a:r>
                  <a:rPr lang="en-US" altLang="ko-KR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lang="en-US" altLang="ko-KR" sz="3600" i="1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⨀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i="1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⨀</m:t>
                      </m:r>
                      <m:acc>
                        <m:accPr>
                          <m:chr m:val="̃"/>
                          <m:ctrlP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만약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forget 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𝑓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항상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1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이라 두고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𝑐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input 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𝛼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 하면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위의 식은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−1</m:t>
                        </m:r>
                      </m:sub>
                    </m:sSub>
                    <m:r>
                      <a:rPr lang="en-US" altLang="ko-KR" sz="3600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−</m:t>
                    </m:r>
                    <m:sSub>
                      <m:sSubPr>
                        <m:ctrlP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𝛼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360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" panose="020B0500000000000000" pitchFamily="34" charset="-128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−1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𝐿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같아진다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LSTM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cell state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식은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SGD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일반화 식이며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𝑓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학습 가능한 다른 값을 취해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b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dataset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따라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adaptable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하게 적용시킬 수 있다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FC9790-7371-8245-B17F-556755DFA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00" y="3261789"/>
                <a:ext cx="20745199" cy="9763570"/>
              </a:xfrm>
              <a:prstGeom prst="rect">
                <a:avLst/>
              </a:prstGeom>
              <a:blipFill>
                <a:blip r:embed="rId4"/>
                <a:stretch>
                  <a:fillRect l="-918" b="-14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3FDA9F2-2023-354B-9497-7122D45D743E}"/>
              </a:ext>
            </a:extLst>
          </p:cNvPr>
          <p:cNvSpPr txBox="1"/>
          <p:nvPr/>
        </p:nvSpPr>
        <p:spPr>
          <a:xfrm>
            <a:off x="5640572" y="13095399"/>
            <a:ext cx="12195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53585F"/>
                </a:solidFill>
                <a:effectLst/>
                <a:latin typeface="Arial" panose="020B0604020202020204" pitchFamily="34" charset="0"/>
              </a:rPr>
              <a:t>Ravi, </a:t>
            </a:r>
            <a:r>
              <a:rPr lang="en" altLang="ko-Kore-KR" b="0" i="0" dirty="0" err="1">
                <a:solidFill>
                  <a:srgbClr val="53585F"/>
                </a:solidFill>
                <a:effectLst/>
                <a:latin typeface="Arial" panose="020B0604020202020204" pitchFamily="34" charset="0"/>
              </a:rPr>
              <a:t>Sachin</a:t>
            </a:r>
            <a:r>
              <a:rPr lang="en" altLang="ko-Kore-KR" b="0" i="0" dirty="0">
                <a:solidFill>
                  <a:srgbClr val="53585F"/>
                </a:solidFill>
                <a:effectLst/>
                <a:latin typeface="Arial" panose="020B0604020202020204" pitchFamily="34" charset="0"/>
              </a:rPr>
              <a:t>, and Hugo Larochelle. "Optimization as a model for few-shot learning." (2016).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126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Optimization-based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LSTM Meta-Learner (2016)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FC9790-7371-8245-B17F-556755DFA2F6}"/>
                  </a:ext>
                </a:extLst>
              </p:cNvPr>
              <p:cNvSpPr txBox="1"/>
              <p:nvPr/>
            </p:nvSpPr>
            <p:spPr>
              <a:xfrm>
                <a:off x="2318000" y="6287084"/>
                <a:ext cx="20745199" cy="6396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일반화 하여</a:t>
                </a:r>
                <a:r>
                  <a:rPr lang="en-US" altLang="ko-KR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learner </a:t>
                </a:r>
                <a:r>
                  <a:rPr lang="ko-KR" altLang="en-US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모델의 업데이트 식을 정리하면 다음과 같다</a:t>
                </a:r>
                <a:r>
                  <a:rPr lang="en-US" altLang="ko-KR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lang="en-US" altLang="ko-KR" sz="3600" dirty="0">
                  <a:solidFill>
                    <a:srgbClr val="555555"/>
                  </a:solidFill>
                  <a:effectLst/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36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𝜎</m:t>
                      </m:r>
                      <m:d>
                        <m:dPr>
                          <m:ctrlP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600" b="0" i="1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3600" b="0" i="0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3600" b="0" i="1" smtClean="0">
                                          <a:solidFill>
                                            <a:srgbClr val="555555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600" b="0" i="1" smtClean="0">
                                          <a:solidFill>
                                            <a:srgbClr val="555555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sz="3600" b="0" i="1" smtClean="0">
                                          <a:solidFill>
                                            <a:srgbClr val="555555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𝑡</m:t>
                                      </m:r>
                                      <m:r>
                                        <a:rPr lang="en-US" altLang="ko-KR" sz="3600" b="0" i="1" smtClean="0">
                                          <a:solidFill>
                                            <a:srgbClr val="555555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3600" b="0" i="1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3600" b="0" i="1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3600" b="0" i="1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3600" b="0" i="1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36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i="1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lang="en-US" altLang="ko-KR" sz="3600" i="1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𝜎</m:t>
                      </m:r>
                      <m:r>
                        <a:rPr lang="en-US" altLang="ko-KR" sz="3600" i="1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R" sz="3600" i="1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36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60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3600" i="1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i="1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3600" i="1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55555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6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6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lang="en-US" altLang="ko-KR" sz="36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6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lang="en-US" altLang="ko-KR" sz="36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3600" i="1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</m:sSub>
                      <m:r>
                        <a:rPr lang="en-US" altLang="ko-KR" sz="3600" i="1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lang="en-US" altLang="ko-KR" sz="3600" b="0" i="1" dirty="0">
                  <a:solidFill>
                    <a:srgbClr val="555555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effectLst/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altLang="ko-KR" sz="3600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=−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600" b="0" i="0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36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i="1">
                          <a:solidFill>
                            <a:srgbClr val="555555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⨀</m:t>
                      </m:r>
                      <m:acc>
                        <m:accPr>
                          <m:chr m:val="̃"/>
                          <m:ctrlPr>
                            <a:rPr lang="en-US" altLang="ko-KR" sz="3600" i="1">
                              <a:solidFill>
                                <a:srgbClr val="555555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rgbClr val="555555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ko-KR" sz="3600" dirty="0">
                  <a:solidFill>
                    <a:srgbClr val="555555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55555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55555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3600" b="0" i="0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altLang="ko-KR" sz="360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360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3600" i="1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i="1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sz="3600" i="1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𝑡</m:t>
                                </m:r>
                                <m:r>
                                  <a:rPr lang="en-US" altLang="ko-KR" sz="3600" i="1">
                                    <a:solidFill>
                                      <a:srgbClr val="555555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ko-KR" sz="3600" b="0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sSub>
                      <m:sSubPr>
                        <m:ctrlP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𝑓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600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3600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ko-KR" sz="3600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⨀</m:t>
                    </m:r>
                    <m:acc>
                      <m:accPr>
                        <m:chr m:val="̃"/>
                        <m:ctrlPr>
                          <a:rPr lang="en-US" altLang="ko-KR" sz="3600" i="1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en-US" altLang="ko-KR" sz="3600" dirty="0">
                  <a:solidFill>
                    <a:srgbClr val="555555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FC9790-7371-8245-B17F-556755DFA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000" y="6287084"/>
                <a:ext cx="20745199" cy="6396751"/>
              </a:xfrm>
              <a:prstGeom prst="rect">
                <a:avLst/>
              </a:prstGeom>
              <a:blipFill>
                <a:blip r:embed="rId4"/>
                <a:stretch>
                  <a:fillRect l="-857" b="-17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3FDA9F2-2023-354B-9497-7122D45D743E}"/>
              </a:ext>
            </a:extLst>
          </p:cNvPr>
          <p:cNvSpPr txBox="1"/>
          <p:nvPr/>
        </p:nvSpPr>
        <p:spPr>
          <a:xfrm>
            <a:off x="5640572" y="13095399"/>
            <a:ext cx="12195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53585F"/>
                </a:solidFill>
                <a:effectLst/>
                <a:latin typeface="Arial" panose="020B0604020202020204" pitchFamily="34" charset="0"/>
              </a:rPr>
              <a:t>Ravi, </a:t>
            </a:r>
            <a:r>
              <a:rPr lang="en" altLang="ko-Kore-KR" b="0" i="0" dirty="0" err="1">
                <a:solidFill>
                  <a:srgbClr val="53585F"/>
                </a:solidFill>
                <a:effectLst/>
                <a:latin typeface="Arial" panose="020B0604020202020204" pitchFamily="34" charset="0"/>
              </a:rPr>
              <a:t>Sachin</a:t>
            </a:r>
            <a:r>
              <a:rPr lang="en" altLang="ko-Kore-KR" b="0" i="0" dirty="0">
                <a:solidFill>
                  <a:srgbClr val="53585F"/>
                </a:solidFill>
                <a:effectLst/>
                <a:latin typeface="Arial" panose="020B0604020202020204" pitchFamily="34" charset="0"/>
              </a:rPr>
              <a:t>, and Hugo Larochelle. "Optimization as a model for few-shot learning." (2016).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  <p:pic>
        <p:nvPicPr>
          <p:cNvPr id="16" name="Picture 2" descr="lstm-meta-learner">
            <a:extLst>
              <a:ext uri="{FF2B5EF4-FFF2-40B4-BE49-F238E27FC236}">
                <a16:creationId xmlns:a16="http://schemas.microsoft.com/office/drawing/2014/main" id="{1D42E02D-D977-B742-8F82-05EF71B64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374" y="104251"/>
            <a:ext cx="10724239" cy="575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071619-6CDB-864F-8826-98B7E8482752}"/>
              </a:ext>
            </a:extLst>
          </p:cNvPr>
          <p:cNvSpPr txBox="1"/>
          <p:nvPr/>
        </p:nvSpPr>
        <p:spPr>
          <a:xfrm>
            <a:off x="10166146" y="5889139"/>
            <a:ext cx="9729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</a:rPr>
              <a:t>Image is from </a:t>
            </a:r>
            <a:r>
              <a:rPr lang="ko-Kore-KR" altLang="en-US" dirty="0">
                <a:solidFill>
                  <a:srgbClr val="53585F"/>
                </a:solidFill>
              </a:rPr>
              <a:t>https://lilianweng.github.io/lil-log/2018/11/30/meta-learning.html#optimization-based</a:t>
            </a:r>
          </a:p>
        </p:txBody>
      </p:sp>
    </p:spTree>
    <p:extLst>
      <p:ext uri="{BB962C8B-B14F-4D97-AF65-F5344CB8AC3E}">
        <p14:creationId xmlns:p14="http://schemas.microsoft.com/office/powerpoint/2010/main" val="133104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Optimization-based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LSTM Meta-Learner (2016)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DA9F2-2023-354B-9497-7122D45D743E}"/>
              </a:ext>
            </a:extLst>
          </p:cNvPr>
          <p:cNvSpPr txBox="1"/>
          <p:nvPr/>
        </p:nvSpPr>
        <p:spPr>
          <a:xfrm>
            <a:off x="5640572" y="13095399"/>
            <a:ext cx="12195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53585F"/>
                </a:solidFill>
                <a:effectLst/>
                <a:latin typeface="Arial" panose="020B0604020202020204" pitchFamily="34" charset="0"/>
              </a:rPr>
              <a:t>Ravi, </a:t>
            </a:r>
            <a:r>
              <a:rPr lang="en" altLang="ko-Kore-KR" b="0" i="0" dirty="0" err="1">
                <a:solidFill>
                  <a:srgbClr val="53585F"/>
                </a:solidFill>
                <a:effectLst/>
                <a:latin typeface="Arial" panose="020B0604020202020204" pitchFamily="34" charset="0"/>
              </a:rPr>
              <a:t>Sachin</a:t>
            </a:r>
            <a:r>
              <a:rPr lang="en" altLang="ko-Kore-KR" b="0" i="0" dirty="0">
                <a:solidFill>
                  <a:srgbClr val="53585F"/>
                </a:solidFill>
                <a:effectLst/>
                <a:latin typeface="Arial" panose="020B0604020202020204" pitchFamily="34" charset="0"/>
              </a:rPr>
              <a:t>, and Hugo Larochelle. "Optimization as a model for few-shot learning." (2016).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92CE9D-33E7-2A41-826C-B2BAAB5A3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121" y="2982389"/>
            <a:ext cx="15678944" cy="1011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Optimization-based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Model-Agnostic Meta-Learning (MAML; 2017)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DA9F2-2023-354B-9497-7122D45D743E}"/>
              </a:ext>
            </a:extLst>
          </p:cNvPr>
          <p:cNvSpPr txBox="1"/>
          <p:nvPr/>
        </p:nvSpPr>
        <p:spPr>
          <a:xfrm>
            <a:off x="2286325" y="13120799"/>
            <a:ext cx="1687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</a:rPr>
              <a:t>Finn, Chelsea, Pieter </a:t>
            </a:r>
            <a:r>
              <a:rPr lang="en-US" altLang="ko-Kore-KR" dirty="0" err="1">
                <a:solidFill>
                  <a:srgbClr val="53585F"/>
                </a:solidFill>
              </a:rPr>
              <a:t>Abbeel</a:t>
            </a:r>
            <a:r>
              <a:rPr lang="en-US" altLang="ko-Kore-KR" dirty="0">
                <a:solidFill>
                  <a:srgbClr val="53585F"/>
                </a:solidFill>
              </a:rPr>
              <a:t>, and Sergey Levine. "Model-agnostic meta-learning for fast adaptation of deep networks." International Conference on Machine Learning. PMLR, 2017.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132E86-BDD6-9A40-9A74-43C90BF4E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9890" y="2931588"/>
            <a:ext cx="9322523" cy="5695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ADAE39-9CED-D044-BC39-04BDCEDE1CF1}"/>
                  </a:ext>
                </a:extLst>
              </p:cNvPr>
              <p:cNvSpPr txBox="1"/>
              <p:nvPr/>
            </p:nvSpPr>
            <p:spPr>
              <a:xfrm>
                <a:off x="1917110" y="3317560"/>
                <a:ext cx="17239806" cy="9082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SGD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사용하는 어떤 모델이라도 적용가능한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meta-learning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알고리즘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모델이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task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𝜏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관련된 데이터 셋을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𝑡𝑟𝑎𝑖𝑛</m:t>
                        </m:r>
                      </m:sub>
                      <m:sup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sup>
                    </m:sSubSup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sSubSup>
                      <m:sSubSup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𝑡𝑒𝑠𝑡</m:t>
                        </m:r>
                      </m:sub>
                      <m:sup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(</m:t>
                        </m:r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)</m:t>
                        </m:r>
                      </m:sup>
                    </m:sSubSup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이라고 한다면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모델 파라미터를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1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번 혹은 더 많은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gradient descent step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으로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업데이트 가능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할 것이다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만약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1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개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step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이고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1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개의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dataset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이라면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′</m:t>
                          </m:r>
                        </m:sup>
                      </m:sSubSup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𝜃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−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𝛼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(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sup>
                      </m:sSubSup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 것이고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여러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task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일반화 하면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meta-object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아래의 식으로 최적화 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br>
                  <a:rPr kumimoji="1" lang="en-US" altLang="ko-Kore-KR" sz="3200" b="0" i="1" dirty="0">
                    <a:solidFill>
                      <a:srgbClr val="53585F"/>
                    </a:solidFill>
                    <a:latin typeface="Cambria Math" panose="02040503050406030204" pitchFamily="18" charset="0"/>
                    <a:ea typeface="Spoqa Han Sans Neo Bold" panose="020B0500000000000000" pitchFamily="34" charset="-128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  <m:sup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∗</m:t>
                          </m:r>
                        </m:sup>
                      </m:sSup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ore-KR" sz="32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~</m:t>
                                  </m:r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𝜏</m:t>
                                  </m:r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sub>
                                  </m:sSub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𝜃</m:t>
                                      </m:r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−</m:t>
                                      </m:r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𝛼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R" sz="3200" b="0" i="0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kumimoji="1"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𝜏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kumimoji="1"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</m:s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ADAE39-9CED-D044-BC39-04BDCEDE1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110" y="3317560"/>
                <a:ext cx="17239806" cy="9082999"/>
              </a:xfrm>
              <a:prstGeom prst="rect">
                <a:avLst/>
              </a:prstGeom>
              <a:blipFill>
                <a:blip r:embed="rId5"/>
                <a:stretch>
                  <a:fillRect l="-883" b="-2486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878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Optimization-based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Model-Agnostic Meta-Learning (MAML; 2017)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DA9F2-2023-354B-9497-7122D45D743E}"/>
              </a:ext>
            </a:extLst>
          </p:cNvPr>
          <p:cNvSpPr txBox="1"/>
          <p:nvPr/>
        </p:nvSpPr>
        <p:spPr>
          <a:xfrm>
            <a:off x="2286325" y="13120799"/>
            <a:ext cx="1687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</a:rPr>
              <a:t>Finn, Chelsea, Pieter </a:t>
            </a:r>
            <a:r>
              <a:rPr lang="en-US" altLang="ko-Kore-KR" dirty="0" err="1">
                <a:solidFill>
                  <a:srgbClr val="53585F"/>
                </a:solidFill>
              </a:rPr>
              <a:t>Abbeel</a:t>
            </a:r>
            <a:r>
              <a:rPr lang="en-US" altLang="ko-Kore-KR" dirty="0">
                <a:solidFill>
                  <a:srgbClr val="53585F"/>
                </a:solidFill>
              </a:rPr>
              <a:t>, and Sergey Levine. "Model-agnostic meta-learning for fast adaptation of deep networks." International Conference on Machine Learning. PMLR, 2017.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  <p:pic>
        <p:nvPicPr>
          <p:cNvPr id="10242" name="Picture 2" descr="MAML Algorithm">
            <a:extLst>
              <a:ext uri="{FF2B5EF4-FFF2-40B4-BE49-F238E27FC236}">
                <a16:creationId xmlns:a16="http://schemas.microsoft.com/office/drawing/2014/main" id="{993F3FC9-5054-DF40-9F08-D7927F421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42" y="3631965"/>
            <a:ext cx="10211901" cy="693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A1D63A-5E34-7947-9454-F07B87F21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8603" y="31520"/>
            <a:ext cx="7868313" cy="6536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CF6E1A-B9BA-0B41-AE57-FA5B6C3B75C6}"/>
              </a:ext>
            </a:extLst>
          </p:cNvPr>
          <p:cNvSpPr txBox="1"/>
          <p:nvPr/>
        </p:nvSpPr>
        <p:spPr>
          <a:xfrm>
            <a:off x="991628" y="10570569"/>
            <a:ext cx="9729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</a:rPr>
              <a:t>Image is from </a:t>
            </a:r>
            <a:r>
              <a:rPr lang="ko-Kore-KR" altLang="en-US" dirty="0">
                <a:solidFill>
                  <a:srgbClr val="53585F"/>
                </a:solidFill>
              </a:rPr>
              <a:t>https://lilianweng.github.io/lil-log/2018/11/30/meta-learning.html#optimization-based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266FC0-FFDE-A644-BDC9-C9323D0EC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9302" y="6567893"/>
            <a:ext cx="7880285" cy="64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3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Optimization-based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Model-Agnostic Meta-Learning (MAML; 2017) – First-order version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DA9F2-2023-354B-9497-7122D45D743E}"/>
              </a:ext>
            </a:extLst>
          </p:cNvPr>
          <p:cNvSpPr txBox="1"/>
          <p:nvPr/>
        </p:nvSpPr>
        <p:spPr>
          <a:xfrm>
            <a:off x="2286325" y="13120799"/>
            <a:ext cx="1687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</a:rPr>
              <a:t>Finn, Chelsea, Pieter </a:t>
            </a:r>
            <a:r>
              <a:rPr lang="en-US" altLang="ko-Kore-KR" dirty="0" err="1">
                <a:solidFill>
                  <a:srgbClr val="53585F"/>
                </a:solidFill>
              </a:rPr>
              <a:t>Abbeel</a:t>
            </a:r>
            <a:r>
              <a:rPr lang="en-US" altLang="ko-Kore-KR" dirty="0">
                <a:solidFill>
                  <a:srgbClr val="53585F"/>
                </a:solidFill>
              </a:rPr>
              <a:t>, and Sergey Levine. "Model-agnostic meta-learning for fast adaptation of deep networks." International Conference on Machine Learning. PMLR, 2017.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  <p:pic>
        <p:nvPicPr>
          <p:cNvPr id="10242" name="Picture 2" descr="MAML Algorithm">
            <a:extLst>
              <a:ext uri="{FF2B5EF4-FFF2-40B4-BE49-F238E27FC236}">
                <a16:creationId xmlns:a16="http://schemas.microsoft.com/office/drawing/2014/main" id="{993F3FC9-5054-DF40-9F08-D7927F421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135" y="2867777"/>
            <a:ext cx="8449286" cy="574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CF6E1A-B9BA-0B41-AE57-FA5B6C3B75C6}"/>
              </a:ext>
            </a:extLst>
          </p:cNvPr>
          <p:cNvSpPr txBox="1"/>
          <p:nvPr/>
        </p:nvSpPr>
        <p:spPr>
          <a:xfrm>
            <a:off x="13770324" y="2771696"/>
            <a:ext cx="9729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53585F"/>
                </a:solidFill>
              </a:rPr>
              <a:t>Image is from </a:t>
            </a:r>
            <a:r>
              <a:rPr lang="ko-Kore-KR" altLang="en-US" dirty="0">
                <a:solidFill>
                  <a:srgbClr val="53585F"/>
                </a:solidFill>
              </a:rPr>
              <a:t>https://lilianweng.github.io/lil-log/2018/11/30/meta-learning.html#optimization-based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DDE87-AC6F-1D4D-A9E7-2E28775A6740}"/>
                  </a:ext>
                </a:extLst>
              </p:cNvPr>
              <p:cNvSpPr txBox="1"/>
              <p:nvPr/>
            </p:nvSpPr>
            <p:spPr>
              <a:xfrm>
                <a:off x="1804312" y="2956362"/>
                <a:ext cx="13655912" cy="10498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Meta-optimization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[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8]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부분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만약 효율적으로 한다면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𝑚𝑒𝑡𝑎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←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𝑚𝑒𝑡𝑎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−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𝛽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𝑀𝐴𝑀𝐿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𝜏</m:t>
                            </m:r>
                          </m:e>
                          <m:sub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1</m:t>
                        </m:r>
                      </m:sup>
                    </m:sSubSup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meta learner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학습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𝜏</m:t>
                            </m:r>
                          </m:e>
                          <m:sub>
                            <m:r>
                              <a:rPr kumimoji="1" lang="en-US" altLang="ko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0</m:t>
                        </m:r>
                      </m:sup>
                    </m:sSubSup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learner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학습이라 하자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kumimoji="1" lang="en-US" altLang="ko-KR" sz="32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𝑀𝐴𝑀𝐿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sSubSup>
                        <m:sSubSup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⋅</m:t>
                      </m:r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2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𝑘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…</m:t>
                      </m:r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⋅</m:t>
                      </m:r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⋅</m:t>
                      </m:r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20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∇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∵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𝑐h𝑎𝑖𝑛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𝑟𝑢𝑙𝑒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sSubSup>
                        <m:sSubSup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⋅</m:t>
                      </m:r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⋅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𝐼</m:t>
                      </m:r>
                    </m:oMath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sSubSup>
                        <m:sSubSup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⋅</m:t>
                      </m:r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𝑖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𝑖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sSubSup>
                        <m:sSubSup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⋅</m:t>
                      </m:r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sup>
                            <m:e>
                              <m:r>
                                <a:rPr kumimoji="1" lang="en-US" altLang="ko-KR" sz="320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 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𝐼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</m:t>
                              </m:r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kumimoji="1" lang="en-US" altLang="ko-KR" sz="32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ko-KR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kumimoji="1" lang="en-US" altLang="ko-K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32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ko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kumimoji="1" lang="en-US" altLang="ko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1" lang="en-US" altLang="ko-K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𝑖</m:t>
                                  </m:r>
                                  <m:r>
                                    <a:rPr kumimoji="1" lang="en-US" altLang="ko-KR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</m:t>
                              </m:r>
                            </m:e>
                          </m:nary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으로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정리된다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First-order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3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R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ko-KR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  <m:r>
                              <a:rPr kumimoji="1" lang="en-US" altLang="ko-KR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kumimoji="1" lang="en-US" altLang="ko-KR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b>
                      <m:sSubPr>
                        <m:ctrlPr>
                          <a:rPr kumimoji="1" lang="en-US" altLang="ko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3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∇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kumimoji="1" lang="en-US" altLang="ko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kumimoji="1" lang="en-US" altLang="ko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𝐿</m:t>
                        </m:r>
                      </m:e>
                      <m:sup>
                        <m:r>
                          <a:rPr kumimoji="1" lang="en-US" altLang="ko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0</m:t>
                        </m:r>
                      </m:sup>
                    </m:sSup>
                    <m:r>
                      <a:rPr kumimoji="1" lang="en-US" altLang="ko-KR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b>
                      <m:sSubPr>
                        <m:ctrlPr>
                          <a:rPr kumimoji="1" lang="en-US" altLang="ko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  <m:r>
                          <a:rPr kumimoji="1" lang="en-US" altLang="ko-KR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−1</m:t>
                        </m:r>
                      </m:sub>
                    </m:sSub>
                    <m:r>
                      <a:rPr kumimoji="1" lang="en-US" altLang="ko-KR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생략한 형태로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𝐹𝑂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𝑀𝐴𝑀𝐿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32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sSubSup>
                        <m:sSubSup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만족한다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 Bold" panose="020B0500000000000000" pitchFamily="34" charset="-128"/>
                  </a:rPr>
                </a:b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DDE87-AC6F-1D4D-A9E7-2E28775A6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312" y="2956362"/>
                <a:ext cx="13655912" cy="10498130"/>
              </a:xfrm>
              <a:prstGeom prst="rect">
                <a:avLst/>
              </a:prstGeom>
              <a:blipFill>
                <a:blip r:embed="rId5"/>
                <a:stretch>
                  <a:fillRect l="-1115" b="-241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241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Meta Learning </a:t>
            </a:r>
            <a:r>
              <a:rPr lang="ko-KR" altLang="en-US" b="1" dirty="0"/>
              <a:t>문제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27FBA0D-37E8-964D-B5A2-289E92157803}"/>
                  </a:ext>
                </a:extLst>
              </p:cNvPr>
              <p:cNvSpPr/>
              <p:nvPr/>
            </p:nvSpPr>
            <p:spPr>
              <a:xfrm>
                <a:off x="1982517" y="3256584"/>
                <a:ext cx="20621496" cy="10229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좋은 </a:t>
                </a:r>
                <a:r>
                  <a:rPr lang="en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meta-learning model</a:t>
                </a:r>
                <a:r>
                  <a:rPr lang="ko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은</a:t>
                </a:r>
                <a:r>
                  <a:rPr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학습하려는 </a:t>
                </a:r>
                <a:r>
                  <a:rPr lang="en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task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다양성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lang="en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variety)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학습할 수 있어야 하며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인지되지 못한 잠재 </a:t>
                </a:r>
                <a:r>
                  <a:rPr lang="en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task</a:t>
                </a:r>
                <a:r>
                  <a:rPr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포함하여 여러 </a:t>
                </a:r>
                <a:r>
                  <a:rPr lang="en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task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분포 상에서도 좋은 성능을 낼 수 있도록 최적화되어야 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각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task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들이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dataset </a:t>
                </a:r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𝐷</m:t>
                    </m:r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구성되어 있다면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여기에 각각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feature vector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들과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true label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들이 포함되어 있다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optimal model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parameter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다음과 같다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  <m:sup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∗</m:t>
                          </m:r>
                        </m:sup>
                      </m:sSup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unc>
                        <m:func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36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𝐷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~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𝐷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𝐷</m:t>
                              </m:r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여러 개의 데이터 셋 중에서 샘플링 된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dataset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𝐷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𝐿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𝐷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최소화할 수 있는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𝜃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찾는다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27FBA0D-37E8-964D-B5A2-289E92157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517" y="3256584"/>
                <a:ext cx="20621496" cy="10229852"/>
              </a:xfrm>
              <a:prstGeom prst="rect">
                <a:avLst/>
              </a:prstGeom>
              <a:blipFill>
                <a:blip r:embed="rId4"/>
                <a:stretch>
                  <a:fillRect l="-924" r="-62" b="-136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8296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Optimization-based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3000" dirty="0">
                <a:sym typeface="SpoqaHanSans-Bold"/>
              </a:rPr>
              <a:t>Latent embedding optimization</a:t>
            </a:r>
            <a:r>
              <a:rPr lang="en-US" altLang="ko-KR" dirty="0"/>
              <a:t> (LEO; 2018-2019)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DA9F2-2023-354B-9497-7122D45D743E}"/>
              </a:ext>
            </a:extLst>
          </p:cNvPr>
          <p:cNvSpPr txBox="1"/>
          <p:nvPr/>
        </p:nvSpPr>
        <p:spPr>
          <a:xfrm>
            <a:off x="2286325" y="13120799"/>
            <a:ext cx="1687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 err="1">
                <a:solidFill>
                  <a:srgbClr val="53585F"/>
                </a:solidFill>
              </a:rPr>
              <a:t>Rusu</a:t>
            </a:r>
            <a:r>
              <a:rPr lang="en-US" altLang="ko-Kore-KR" dirty="0">
                <a:solidFill>
                  <a:srgbClr val="53585F"/>
                </a:solidFill>
              </a:rPr>
              <a:t>, Andrei A., et al. "Meta-learning with latent embedding optimization." </a:t>
            </a:r>
            <a:r>
              <a:rPr lang="en-US" altLang="ko-Kore-KR" dirty="0" err="1">
                <a:solidFill>
                  <a:srgbClr val="53585F"/>
                </a:solidFill>
              </a:rPr>
              <a:t>arXiv</a:t>
            </a:r>
            <a:r>
              <a:rPr lang="en-US" altLang="ko-Kore-KR" dirty="0">
                <a:solidFill>
                  <a:srgbClr val="53585F"/>
                </a:solidFill>
              </a:rPr>
              <a:t> preprint arXiv:1807.05960 (2018).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0EA6ED-DF89-C54F-AFE1-19E446515597}"/>
                  </a:ext>
                </a:extLst>
              </p:cNvPr>
              <p:cNvSpPr txBox="1"/>
              <p:nvPr/>
            </p:nvSpPr>
            <p:spPr>
              <a:xfrm>
                <a:off x="1733793" y="3132131"/>
                <a:ext cx="17152693" cy="10433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높은 차원의 파라미터 스페이스에서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gradient information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사용가능하도록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b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낮은 차원의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Latent variable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(z)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사용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𝜏</m:t>
                        </m:r>
                      </m:e>
                      <m:sub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주어졌을 때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해당하는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support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𝜏</m:t>
                            </m:r>
                          </m:e>
                          <m:sub>
                            <m: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encoder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넣고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b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hidden code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얻어낸다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그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hidden code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가능한 모든 방법으로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pair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되고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en-US" altLang="ko-Kore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concat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되어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N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</a:t>
                </a:r>
                <a:b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training set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class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수고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k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class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별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sample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수일때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𝑁𝑘</m:t>
                            </m:r>
                          </m:e>
                        </m:d>
                      </m:e>
                      <m:sup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pair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..</a:t>
                </a:r>
              </a:p>
              <a:p>
                <a:pPr>
                  <a:lnSpc>
                    <a:spcPct val="120000"/>
                  </a:lnSpc>
                </a:pP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Paired codes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metric-based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방법의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relation network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이용하여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latent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값을 얻는다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그 값은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class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별로 나타내고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𝑧</m:t>
                        </m:r>
                      </m:e>
                      <m:sub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𝑛</m:t>
                        </m:r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∈</m:t>
                        </m:r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으로 표현된다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</a:p>
              <a:p>
                <a:pPr>
                  <a:lnSpc>
                    <a:spcPct val="120000"/>
                  </a:lnSpc>
                </a:pPr>
                <a:br>
                  <a:rPr kumimoji="1" lang="en-US" altLang="ko-Kore-KR" sz="3200" b="0" i="1" dirty="0">
                    <a:solidFill>
                      <a:srgbClr val="53585F"/>
                    </a:solidFill>
                    <a:latin typeface="Cambria Math" panose="02040503050406030204" pitchFamily="18" charset="0"/>
                    <a:ea typeface="Spoqa Han Sans Neo Bold" panose="020B0500000000000000" pitchFamily="34" charset="-128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𝑛</m:t>
                        </m:r>
                      </m:sub>
                      <m:sup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𝑙</m:t>
                        </m:r>
                      </m:sup>
                    </m:sSubSup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∈</m:t>
                    </m:r>
                    <m:sSubSup>
                      <m:sSubSup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𝜏</m:t>
                            </m:r>
                          </m:e>
                          <m:sub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class n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14:m>
                  <m:oMath xmlns:m="http://schemas.openxmlformats.org/officeDocument/2006/math"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𝑙</m:t>
                    </m:r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번째의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sample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이고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𝜙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𝑒</m:t>
                        </m:r>
                      </m:sub>
                    </m:sSub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</m:t>
                    </m:r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𝜙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encoder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relation net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parameter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라고 할 때 다음과 같이 표현될 수 있다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kumimoji="1" lang="ko-Kore-KR" altLang="en-US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𝑒</m:t>
                          </m:r>
                        </m:sup>
                      </m:sSubSup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</m:t>
                      </m:r>
                      <m:sSubSup>
                        <m:sSubSup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𝑒</m:t>
                          </m:r>
                        </m:sup>
                      </m:sSubSup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𝑁</m:t>
                          </m:r>
                          <m:sSup>
                            <m:sSup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e>
                            <m:sup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𝑙</m:t>
                              </m:r>
                            </m:e>
                            <m:sub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kumimoji="1"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𝑒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1"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𝑛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ko-Kore-KR" sz="3200" b="0" i="1" smtClean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ore-KR" sz="3200" b="0" i="1" smtClean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ore-KR" sz="3200" b="0" i="1" smtClean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ore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kumimoji="1" lang="en-US" altLang="ko-Kore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ore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ore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𝑒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ko-Kore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1" lang="en-US" altLang="ko-Kore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ko-Kore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ko-Kore-KR" sz="32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ore-KR" sz="32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ore-KR" sz="3200" b="0" i="1" smtClean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0EA6ED-DF89-C54F-AFE1-19E446515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793" y="3132131"/>
                <a:ext cx="17152693" cy="10433305"/>
              </a:xfrm>
              <a:prstGeom prst="rect">
                <a:avLst/>
              </a:prstGeom>
              <a:blipFill>
                <a:blip r:embed="rId4"/>
                <a:stretch>
                  <a:fillRect l="-888" t="-122" r="-740" b="-1837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E9B60211-6AA4-834C-95B7-51967D6B3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9644" y="0"/>
            <a:ext cx="3965145" cy="46643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8DC63DE-6A97-2440-AC9C-62ADB7E88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4116" y="4641458"/>
            <a:ext cx="9622510" cy="398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471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Optimization-based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3000" dirty="0">
                <a:sym typeface="SpoqaHanSans-Bold"/>
              </a:rPr>
              <a:t>Latent embedding optimization</a:t>
            </a:r>
            <a:r>
              <a:rPr lang="en-US" altLang="ko-KR" dirty="0"/>
              <a:t> (LEO; 2018-2019)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DA9F2-2023-354B-9497-7122D45D743E}"/>
              </a:ext>
            </a:extLst>
          </p:cNvPr>
          <p:cNvSpPr txBox="1"/>
          <p:nvPr/>
        </p:nvSpPr>
        <p:spPr>
          <a:xfrm>
            <a:off x="2286325" y="13120799"/>
            <a:ext cx="1687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 err="1">
                <a:solidFill>
                  <a:srgbClr val="53585F"/>
                </a:solidFill>
              </a:rPr>
              <a:t>Rusu</a:t>
            </a:r>
            <a:r>
              <a:rPr lang="en-US" altLang="ko-Kore-KR" dirty="0">
                <a:solidFill>
                  <a:srgbClr val="53585F"/>
                </a:solidFill>
              </a:rPr>
              <a:t>, Andrei A., et al. "Meta-learning with latent embedding optimization." </a:t>
            </a:r>
            <a:r>
              <a:rPr lang="en-US" altLang="ko-Kore-KR" dirty="0" err="1">
                <a:solidFill>
                  <a:srgbClr val="53585F"/>
                </a:solidFill>
              </a:rPr>
              <a:t>arXiv</a:t>
            </a:r>
            <a:r>
              <a:rPr lang="en-US" altLang="ko-Kore-KR" dirty="0">
                <a:solidFill>
                  <a:srgbClr val="53585F"/>
                </a:solidFill>
              </a:rPr>
              <a:t> preprint arXiv:1807.05960 (2018).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0EA6ED-DF89-C54F-AFE1-19E446515597}"/>
                  </a:ext>
                </a:extLst>
              </p:cNvPr>
              <p:cNvSpPr txBox="1"/>
              <p:nvPr/>
            </p:nvSpPr>
            <p:spPr>
              <a:xfrm>
                <a:off x="1810681" y="3177851"/>
                <a:ext cx="17772246" cy="9876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𝑛</m:t>
                        </m:r>
                      </m:sub>
                      <m:sup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𝑙</m:t>
                        </m:r>
                      </m:sup>
                    </m:sSubSup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∈</m:t>
                    </m:r>
                    <m:sSubSup>
                      <m:sSubSup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𝜏</m:t>
                            </m:r>
                          </m:e>
                          <m:sub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class n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14:m>
                  <m:oMath xmlns:m="http://schemas.openxmlformats.org/officeDocument/2006/math"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𝑙</m:t>
                    </m:r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번째의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sample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이고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𝜙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𝑒</m:t>
                        </m:r>
                      </m:sub>
                    </m:sSub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</m:t>
                    </m:r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𝜙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encoder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relation net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b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parameter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라고 할 때 다음과 같이 표현될 수 있다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kumimoji="1" lang="ko-Kore-KR" altLang="en-US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⇒</m:t>
                      </m:r>
                      <m:r>
                        <a:rPr kumimoji="1" lang="en-US" altLang="ko-KR" sz="3200" i="1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𝑒</m:t>
                          </m:r>
                        </m:sup>
                      </m:sSubSup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</m:t>
                      </m:r>
                      <m:sSubSup>
                        <m:sSubSup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𝑒</m:t>
                          </m:r>
                        </m:sup>
                      </m:sSubSup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𝑁</m:t>
                          </m:r>
                          <m:sSup>
                            <m:sSup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e>
                            <m:sup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𝑙</m:t>
                              </m:r>
                            </m:e>
                            <m:sub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kumimoji="1"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𝑒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1"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𝑛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ko-Kore-KR" sz="3200" b="0" i="1" smtClean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ore-KR" sz="3200" b="0" i="1" smtClean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ore-KR" sz="3200" b="0" i="1" smtClean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ore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kumimoji="1" lang="en-US" altLang="ko-Kore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ore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ore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𝑒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ko-Kore-KR" sz="32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1" lang="en-US" altLang="ko-Kore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ko-Kore-KR" sz="32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ore-KR" sz="32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ko-Kore-KR" sz="32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ore-KR" sz="32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ore-KR" sz="3200" b="0" i="1" smtClean="0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Spoqa Han Sans Neo Bold" panose="020B0500000000000000" pitchFamily="34" charset="-128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kumimoji="1" lang="en-US" altLang="ko-Kore-KR" sz="3200" b="0" dirty="0">
                  <a:solidFill>
                    <a:srgbClr val="53585F"/>
                  </a:solidFill>
                  <a:ea typeface="Spoqa Han Sans Neo Bold" panose="020B0500000000000000" pitchFamily="34" charset="-128"/>
                </a:endParaRPr>
              </a:p>
              <a:p>
                <a:pPr marL="457200" indent="-457200">
                  <a:buFont typeface="Wingdings" pitchFamily="2" charset="2"/>
                  <a:buChar char="è"/>
                </a:pP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𝜇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𝑛</m:t>
                        </m:r>
                      </m:sub>
                      <m:sup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𝑒</m:t>
                        </m:r>
                      </m:sup>
                    </m:sSubSup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sSubSup>
                      <m:sSubSup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Sup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𝜎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𝑛</m:t>
                        </m:r>
                      </m:sub>
                      <m:sup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𝑒</m:t>
                        </m:r>
                      </m:sup>
                    </m:sSubSup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있을 때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실제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latent code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class n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다음과 같이 샘플링 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~ 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𝑁</m:t>
                      </m:r>
                      <m:d>
                        <m:d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𝑒</m:t>
                              </m:r>
                            </m:sup>
                          </m:sSubSup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𝑑𝑖𝑎𝑔</m:t>
                          </m:r>
                          <m:d>
                            <m:d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ko-Kore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ko-Kore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𝑒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ore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just"/>
                <a:b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Decoder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Task-specific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initialization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e>
                      <m:sub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 수행한다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Gaussian distribution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정의를 실제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task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위한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latent code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구한다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다음과 같다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algn="just"/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𝑛</m:t>
                          </m:r>
                        </m:sub>
                        <m:sup>
                          <m:r>
                            <a:rPr kumimoji="1" lang="ko-KR" altLang="en-US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 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𝑑</m:t>
                          </m:r>
                        </m:sup>
                      </m:sSubSup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</m:t>
                      </m:r>
                      <m:sSubSup>
                        <m:sSubSup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𝑑</m:t>
                          </m:r>
                        </m:sup>
                      </m:sSubSup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𝑔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~ 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𝑁</m:t>
                      </m:r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𝑑</m:t>
                              </m:r>
                            </m:sup>
                          </m:sSub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𝑑𝑖𝑎𝑔</m:t>
                          </m:r>
                          <m:d>
                            <m:d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ko-KR" sz="32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𝑒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just"/>
                <a:b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이제 여기서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low-dimension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latent embedding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으로 부터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high-dimension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파라미터를 생성하는 것은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challenge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하므로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pre-trained model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쓰고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실제 적용은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final layer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적용한다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0EA6ED-DF89-C54F-AFE1-19E446515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681" y="3177851"/>
                <a:ext cx="17772246" cy="9876615"/>
              </a:xfrm>
              <a:prstGeom prst="rect">
                <a:avLst/>
              </a:prstGeom>
              <a:blipFill>
                <a:blip r:embed="rId4"/>
                <a:stretch>
                  <a:fillRect l="-857" t="-2314" r="-857" b="-102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E9B60211-6AA4-834C-95B7-51967D6B3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9644" y="0"/>
            <a:ext cx="3965145" cy="46643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8DC63DE-6A97-2440-AC9C-62ADB7E88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4116" y="4641458"/>
            <a:ext cx="9622510" cy="398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33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Optimization-based 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3000" dirty="0">
                <a:sym typeface="SpoqaHanSans-Bold"/>
              </a:rPr>
              <a:t>Latent embedding optimization</a:t>
            </a:r>
            <a:r>
              <a:rPr lang="en-US" altLang="ko-KR" dirty="0"/>
              <a:t> (LEO; 2018-2019)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DA9F2-2023-354B-9497-7122D45D743E}"/>
              </a:ext>
            </a:extLst>
          </p:cNvPr>
          <p:cNvSpPr txBox="1"/>
          <p:nvPr/>
        </p:nvSpPr>
        <p:spPr>
          <a:xfrm>
            <a:off x="2286325" y="13120799"/>
            <a:ext cx="1687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 err="1">
                <a:solidFill>
                  <a:srgbClr val="53585F"/>
                </a:solidFill>
              </a:rPr>
              <a:t>Rusu</a:t>
            </a:r>
            <a:r>
              <a:rPr lang="en-US" altLang="ko-Kore-KR" dirty="0">
                <a:solidFill>
                  <a:srgbClr val="53585F"/>
                </a:solidFill>
              </a:rPr>
              <a:t>, Andrei A., et al. "Meta-learning with latent embedding optimization." </a:t>
            </a:r>
            <a:r>
              <a:rPr lang="en-US" altLang="ko-Kore-KR" dirty="0" err="1">
                <a:solidFill>
                  <a:srgbClr val="53585F"/>
                </a:solidFill>
              </a:rPr>
              <a:t>arXiv</a:t>
            </a:r>
            <a:r>
              <a:rPr lang="en-US" altLang="ko-Kore-KR" dirty="0">
                <a:solidFill>
                  <a:srgbClr val="53585F"/>
                </a:solidFill>
              </a:rPr>
              <a:t> preprint arXiv:1807.05960 (2018).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083AED-CF0B-3049-A004-C199529B1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806" y="3244554"/>
            <a:ext cx="6995655" cy="92733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F840A4-ACAF-1346-9CEC-7F13FF273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2461" y="3244553"/>
            <a:ext cx="10972084" cy="927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07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743020" y="2821583"/>
            <a:ext cx="17526000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sz="8000" b="1" dirty="0">
                <a:sym typeface="SpoqaHanSans-Bold"/>
              </a:rPr>
              <a:t>Meta Learning</a:t>
            </a:r>
            <a:endParaRPr lang="en-US" altLang="ko-KR" sz="3200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5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solidFill>
                  <a:srgbClr val="53585F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Meta Reinforcement Learning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1884128" y="2671365"/>
            <a:ext cx="7135856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1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63D908-CC65-AF4B-B089-615712ADB078}"/>
              </a:ext>
            </a:extLst>
          </p:cNvPr>
          <p:cNvSpPr/>
          <p:nvPr/>
        </p:nvSpPr>
        <p:spPr>
          <a:xfrm>
            <a:off x="3367601" y="2804716"/>
            <a:ext cx="6080583" cy="138499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R" sz="90000" b="1" spc="-3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6</a:t>
            </a:r>
            <a:endParaRPr kumimoji="1" lang="ko-Kore-KR" altLang="en-US" sz="90000" b="1" spc="-3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901342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Meta Reinforcement Learning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9D091-FDB6-2B44-903D-CAE62D2EF137}"/>
              </a:ext>
            </a:extLst>
          </p:cNvPr>
          <p:cNvSpPr txBox="1"/>
          <p:nvPr/>
        </p:nvSpPr>
        <p:spPr>
          <a:xfrm>
            <a:off x="2074544" y="3764629"/>
            <a:ext cx="10978516" cy="8319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0" i="0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메타 강화 학습은 강화 학습 분야에서 메타 학습을 하는 것</a:t>
            </a:r>
            <a:r>
              <a:rPr lang="en-US" altLang="ko-KR" sz="3600" b="0" i="0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3600" b="0" i="0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600" b="0" i="0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일반적으로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train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test task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</a:t>
            </a:r>
            <a:r>
              <a:rPr lang="ko-KR" altLang="en-US" sz="3600" b="0" i="0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다르지만 동일한 문제 계열에서 진행된다</a:t>
            </a:r>
            <a:r>
              <a:rPr lang="en-US" altLang="ko-KR" sz="3600" b="0" i="0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3600" b="0" i="0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i.e. </a:t>
            </a:r>
            <a:r>
              <a:rPr lang="ko-KR" altLang="en-US" sz="3600" b="1" i="0" dirty="0">
                <a:solidFill>
                  <a:srgbClr val="53585F"/>
                </a:solidFill>
                <a:effectLst/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보상 확률이 다른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multi-armed bandit,</a:t>
            </a:r>
            <a:r>
              <a:rPr lang="en-US" altLang="ko-KR" sz="3600" b="0" i="0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600" b="1" i="0" dirty="0">
                <a:solidFill>
                  <a:srgbClr val="53585F"/>
                </a:solidFill>
                <a:effectLst/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레이아웃이 다른</a:t>
            </a:r>
            <a:r>
              <a:rPr lang="ko-KR" altLang="en-US" sz="3600" b="0" i="0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미로</a:t>
            </a:r>
            <a:r>
              <a:rPr lang="en-US" altLang="ko-KR" sz="3600" b="0" i="0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600" b="0" i="0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시뮬레이터에서 </a:t>
            </a:r>
            <a:r>
              <a:rPr lang="ko-KR" altLang="en-US" sz="3600" b="1" i="0" dirty="0">
                <a:solidFill>
                  <a:srgbClr val="53585F"/>
                </a:solidFill>
                <a:effectLst/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물리적 매개변수가 다른 </a:t>
            </a:r>
            <a:r>
              <a:rPr lang="ko-KR" altLang="en-US" sz="3600" b="0" i="0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로봇</a:t>
            </a:r>
            <a:r>
              <a:rPr lang="en-US" altLang="ko-KR" sz="3600" b="0" i="0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+ 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사람의 뇌는 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meta-RL 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기반으로 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task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수행 하는 것으로 알려져있다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lang="ko-Kore-KR" altLang="en-US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A601DC-C07E-B04E-B439-FB44BEAA4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1303" y="25539"/>
            <a:ext cx="7494310" cy="7588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5DE497-E717-BD48-A9E1-A2BB32C783F3}"/>
              </a:ext>
            </a:extLst>
          </p:cNvPr>
          <p:cNvSpPr txBox="1"/>
          <p:nvPr/>
        </p:nvSpPr>
        <p:spPr>
          <a:xfrm>
            <a:off x="13331303" y="7751072"/>
            <a:ext cx="8807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Botvinick</a:t>
            </a:r>
            <a:r>
              <a:rPr lang="en" altLang="ko-Kore-KR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Matthew, et al. "Reinforcement learning, fast and slow." Trends in cognitive sciences 23.5 (2019): 408-422.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85179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Meta Reinforcement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RL vs Meta-RL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99D091-FDB6-2B44-903D-CAE62D2EF137}"/>
                  </a:ext>
                </a:extLst>
              </p:cNvPr>
              <p:cNvSpPr txBox="1"/>
              <p:nvPr/>
            </p:nvSpPr>
            <p:spPr>
              <a:xfrm>
                <a:off x="2005964" y="3936369"/>
                <a:ext cx="21362036" cy="915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600" b="0" i="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Meta-RL</a:t>
                </a:r>
                <a:r>
                  <a:rPr lang="ko-KR" altLang="en-US" sz="3600" b="0" i="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 </a:t>
                </a:r>
                <a:r>
                  <a:rPr lang="en-US" altLang="ko-KR" sz="3600" b="0" i="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RL</a:t>
                </a:r>
                <a:r>
                  <a:rPr lang="ko-KR" altLang="en-US" sz="3600" b="0" i="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과 큰 틀에서 비슷하지만</a:t>
                </a:r>
                <a:r>
                  <a:rPr lang="en-US" altLang="ko-KR" sz="3600" b="0" i="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last reward(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effectLst/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effectLst/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𝑟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effectLst/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effectLst/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3600" b="0" i="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3600" b="0" i="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:r>
                  <a:rPr lang="en-US" altLang="ko-KR" sz="3600" b="0" i="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last action(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3600" b="0" i="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3600" b="0" i="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현재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 observation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결합하여 정해진다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b="0" i="0" dirty="0">
                  <a:solidFill>
                    <a:srgbClr val="53585F"/>
                  </a:solidFill>
                  <a:effectLst/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b="0" i="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lang="en-US" altLang="ko-KR" sz="3600" b="0" i="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RL</a:t>
                </a:r>
                <a:r>
                  <a:rPr lang="ko-KR" altLang="en-US" sz="3600" b="0" i="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아래와 같았다면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endParaRPr lang="en-US" altLang="ko-KR" sz="3600" b="0" i="0" dirty="0">
                  <a:solidFill>
                    <a:srgbClr val="53585F"/>
                  </a:solidFill>
                  <a:effectLst/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effectLst/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effectLst/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𝜋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effectLst/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effectLst/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effectLst/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→</m:t>
                      </m:r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effectLst/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𝑎</m:t>
                      </m:r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effectLst/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∈</m:t>
                      </m:r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effectLst/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𝐴</m:t>
                      </m:r>
                    </m:oMath>
                  </m:oMathPara>
                </a14:m>
                <a:endParaRPr lang="en-US" altLang="ko-KR" sz="3600" b="0" i="0" dirty="0">
                  <a:solidFill>
                    <a:srgbClr val="53585F"/>
                  </a:solidFill>
                  <a:effectLst/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</a:t>
                </a:r>
                <a:r>
                  <a:rPr lang="en-US" altLang="ko-KR" sz="3600" b="0" i="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eta-RL</a:t>
                </a:r>
                <a:r>
                  <a:rPr lang="ko-KR" altLang="en-US" sz="3600" b="0" i="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에서는 다음을 만족한다</a:t>
                </a:r>
                <a:r>
                  <a:rPr lang="en-US" altLang="ko-KR" sz="3600" b="0" i="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𝜋</m:t>
                          </m:r>
                        </m:e>
                        <m:sub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→</m:t>
                      </m:r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𝑎</m:t>
                      </m:r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∈</m:t>
                      </m:r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𝐴</m:t>
                      </m:r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History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정보를 모델에 넣고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policy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state, reward, action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dynamic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내면화가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가능하게 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대표적인 모델은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LSTM-A3C, LSTM-A2C, RL^2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있다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lang="ko-Kore-KR" altLang="en-US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99D091-FDB6-2B44-903D-CAE62D2EF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964" y="3936369"/>
                <a:ext cx="21362036" cy="9150325"/>
              </a:xfrm>
              <a:prstGeom prst="rect">
                <a:avLst/>
              </a:prstGeom>
              <a:blipFill>
                <a:blip r:embed="rId4"/>
                <a:stretch>
                  <a:fillRect l="-832" b="-166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0399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Meta Reinforcement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Meta-RL</a:t>
            </a:r>
            <a:r>
              <a:rPr lang="ko-KR" altLang="en-US" dirty="0"/>
              <a:t>의 학습 순서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80BE49-5CE2-A54E-8E51-60C4DAA0F721}"/>
                  </a:ext>
                </a:extLst>
              </p:cNvPr>
              <p:cNvSpPr txBox="1"/>
              <p:nvPr/>
            </p:nvSpPr>
            <p:spPr>
              <a:xfrm>
                <a:off x="2330244" y="4193062"/>
                <a:ext cx="15693609" cy="3693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" altLang="ko-Kore-KR" sz="40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40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새로운 </a:t>
                </a:r>
                <a:r>
                  <a:rPr lang="en-US" altLang="ko-Kore-KR" sz="40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MDP </a:t>
                </a:r>
                <a:r>
                  <a:rPr lang="ko-Kore-KR" altLang="en-US" sz="40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샘플링 한다</a:t>
                </a:r>
                <a:r>
                  <a:rPr lang="en-US" altLang="ko-Kore-KR" sz="40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4000" b="0" i="1" smtClean="0">
                            <a:solidFill>
                              <a:srgbClr val="53585F"/>
                            </a:solidFill>
                            <a:effectLst/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4000" b="0" i="1" smtClean="0">
                            <a:solidFill>
                              <a:srgbClr val="53585F"/>
                            </a:solidFill>
                            <a:effectLst/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𝑀</m:t>
                        </m:r>
                      </m:e>
                      <m:sub>
                        <m:r>
                          <a:rPr lang="en-US" altLang="ko-Kore-KR" sz="4000" b="0" i="1" smtClean="0">
                            <a:solidFill>
                              <a:srgbClr val="53585F"/>
                            </a:solidFill>
                            <a:effectLst/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  <m:r>
                      <a:rPr lang="en-US" altLang="ko-Kore-KR" sz="4000" b="0" i="1" smtClean="0">
                        <a:solidFill>
                          <a:srgbClr val="53585F"/>
                        </a:solidFill>
                        <a:effectLst/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~</m:t>
                    </m:r>
                    <m:r>
                      <a:rPr lang="en-US" altLang="ko-Kore-KR" sz="4000" b="0" i="1" smtClean="0">
                        <a:solidFill>
                          <a:srgbClr val="53585F"/>
                        </a:solidFill>
                        <a:effectLst/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𝑀</m:t>
                    </m:r>
                  </m:oMath>
                </a14:m>
                <a:endParaRPr lang="en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l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" altLang="ko-Kore-KR" sz="40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모델의 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hidden state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reset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한다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endParaRPr lang="en" altLang="ko-Kore-KR" sz="4000" dirty="0">
                  <a:solidFill>
                    <a:srgbClr val="53585F"/>
                  </a:solidFill>
                  <a:effectLst/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l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" altLang="ko-Kore-KR" sz="40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40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다양한 </a:t>
                </a:r>
                <a:r>
                  <a:rPr lang="en" altLang="ko-Kore-KR" sz="40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trajectory</a:t>
                </a:r>
                <a:r>
                  <a:rPr lang="ko-Kore-KR" altLang="en-US" sz="40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모으고</a:t>
                </a:r>
                <a:r>
                  <a:rPr lang="en-US" altLang="ko-Kore-KR" sz="40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model</a:t>
                </a:r>
                <a:r>
                  <a:rPr lang="ko-Kore-KR" altLang="en-US" sz="40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ore-KR" sz="40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weight</a:t>
                </a:r>
                <a:r>
                  <a:rPr lang="ko-Kore-KR" altLang="en-US" sz="40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en-US" altLang="ko-Kore-KR" sz="40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ore-KR" altLang="en-US" sz="40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업데이트 한다</a:t>
                </a:r>
                <a:r>
                  <a:rPr lang="en-US" altLang="ko-Kore-KR" sz="400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algn="l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1-3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반복한다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lang="en" altLang="ko-Kore-KR" sz="4000" dirty="0">
                  <a:solidFill>
                    <a:srgbClr val="53585F"/>
                  </a:solidFill>
                  <a:effectLst/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80BE49-5CE2-A54E-8E51-60C4DAA0F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244" y="4193062"/>
                <a:ext cx="15693609" cy="3693447"/>
              </a:xfrm>
              <a:prstGeom prst="rect">
                <a:avLst/>
              </a:prstGeom>
              <a:blipFill>
                <a:blip r:embed="rId4"/>
                <a:stretch>
                  <a:fillRect l="-1455" b="-616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623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Meta Reinforcement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LSTM-A2C/LSTM-A3C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99D091-FDB6-2B44-903D-CAE62D2EF137}"/>
                  </a:ext>
                </a:extLst>
              </p:cNvPr>
              <p:cNvSpPr txBox="1"/>
              <p:nvPr/>
            </p:nvSpPr>
            <p:spPr>
              <a:xfrm>
                <a:off x="1887793" y="8440628"/>
                <a:ext cx="17609575" cy="4162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600" b="0" i="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A3C</a:t>
                </a:r>
                <a:r>
                  <a:rPr lang="ko-KR" altLang="en-US" sz="3600" b="0" i="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비해</a:t>
                </a:r>
                <a:r>
                  <a:rPr lang="en-US" altLang="ko-KR" sz="3600" b="0" i="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LSTM-A3C</a:t>
                </a:r>
                <a:r>
                  <a:rPr lang="ko-KR" altLang="en-US" sz="3600" b="0" i="0" dirty="0">
                    <a:solidFill>
                      <a:srgbClr val="53585F"/>
                    </a:solidFill>
                    <a:effectLst/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backpropagation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위해서라기 보다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hidden state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바꾸기를 스스로 조절하는 것을 배우기 위해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RNN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학습한다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또한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policy learning module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−1</m:t>
                        </m:r>
                      </m:sub>
                    </m:sSub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𝑟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추가적으로 받는다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환경의 변화가 가능하게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..! 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𝜋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𝑡</m:t>
                                </m:r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𝑡</m:t>
                                </m:r>
                                <m:r>
                                  <a:rPr lang="en-US" altLang="ko-KR" sz="36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, </m:t>
                            </m:r>
                            <m: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→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𝑎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∈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𝐴</m:t>
                    </m:r>
                  </m:oMath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99D091-FDB6-2B44-903D-CAE62D2EF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93" y="8440628"/>
                <a:ext cx="17609575" cy="4162230"/>
              </a:xfrm>
              <a:prstGeom prst="rect">
                <a:avLst/>
              </a:prstGeom>
              <a:blipFill>
                <a:blip r:embed="rId4"/>
                <a:stretch>
                  <a:fillRect l="-1081" r="-1009" b="-486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BAE6B133-1795-464A-BF5D-91D46E258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3987" y="2766925"/>
            <a:ext cx="9039733" cy="5712609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FF4CF70-3B6F-564B-8899-DF74388E9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739" y="2834904"/>
            <a:ext cx="10968784" cy="574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E383F6-CC29-AF4D-B853-F9F8D636ED28}"/>
              </a:ext>
            </a:extLst>
          </p:cNvPr>
          <p:cNvSpPr txBox="1"/>
          <p:nvPr/>
        </p:nvSpPr>
        <p:spPr>
          <a:xfrm>
            <a:off x="5492401" y="13329361"/>
            <a:ext cx="12196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Wang, Jane X., et al. "Learning to reinforcement learn." </a:t>
            </a:r>
            <a:r>
              <a:rPr lang="en" altLang="ko-Kore-KR" dirty="0" err="1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effectLst/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arXiv:1611.05763 (2016).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57906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Meta Reinforcement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RL^2: Fast Reinforcement Learning via Slow reinforcement learning</a:t>
            </a:r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57F-872F-314B-9DD9-8F6B8D686CC1}"/>
              </a:ext>
            </a:extLst>
          </p:cNvPr>
          <p:cNvSpPr txBox="1"/>
          <p:nvPr/>
        </p:nvSpPr>
        <p:spPr>
          <a:xfrm>
            <a:off x="11738344" y="6400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E5893-6C26-B34B-82DA-CC0754215A1C}"/>
              </a:ext>
            </a:extLst>
          </p:cNvPr>
          <p:cNvSpPr txBox="1"/>
          <p:nvPr/>
        </p:nvSpPr>
        <p:spPr>
          <a:xfrm>
            <a:off x="3480749" y="12986266"/>
            <a:ext cx="14136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Duan, Yan, et al. "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Rl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$^ 2$: Fast reinforcement learning via slow reinforcement learning."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arXiv:1611.02779 (2016).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57090E-9056-E14B-AA72-3911755A9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4502" y="2982389"/>
            <a:ext cx="12905021" cy="5083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715FBB-31A9-1346-897C-E9572516BF42}"/>
                  </a:ext>
                </a:extLst>
              </p:cNvPr>
              <p:cNvSpPr txBox="1"/>
              <p:nvPr/>
            </p:nvSpPr>
            <p:spPr>
              <a:xfrm>
                <a:off x="1817835" y="4076276"/>
                <a:ext cx="17462091" cy="6657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여러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episode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담을 수 있는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“trial”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정의</a:t>
                </a: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Agent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(policy)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episode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간 정보를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hidden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b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받아 파악한다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Hidden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prediction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할 때에는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이전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hidden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값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reward, termination flag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받는다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Policy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recurrent neural network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이며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𝜙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𝑎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𝑟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𝑑</m:t>
                    </m:r>
                    <m:r>
                      <a:rPr kumimoji="1"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input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으로 받는다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715FBB-31A9-1346-897C-E9572516B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835" y="4076276"/>
                <a:ext cx="17462091" cy="6657335"/>
              </a:xfrm>
              <a:prstGeom prst="rect">
                <a:avLst/>
              </a:prstGeom>
              <a:blipFill>
                <a:blip r:embed="rId5"/>
                <a:stretch>
                  <a:fillRect l="-1090" b="-247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108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2013641" y="3478870"/>
            <a:ext cx="18487616" cy="8312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8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리뷰 논문</a:t>
            </a:r>
            <a:endParaRPr kumimoji="1" lang="en-US" altLang="ko-Kore-KR" sz="28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Huisman, Mike, Jan N. van Rijn, and Aske </a:t>
            </a:r>
            <a:r>
              <a:rPr kumimoji="1"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Plaat</a:t>
            </a:r>
            <a:r>
              <a:rPr kumimoji="1"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"A survey of deep meta-learning." Artificial Intelligence Review (2021): 1-59.</a:t>
            </a: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Hospedales</a:t>
            </a:r>
            <a:r>
              <a:rPr kumimoji="1"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Timothy, et al. "Meta-learning in neural networks: A survey." </a:t>
            </a:r>
            <a:r>
              <a:rPr kumimoji="1"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kumimoji="1"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arXiv:2004.05439 (2020).</a:t>
            </a:r>
          </a:p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kumimoji="1" lang="en-US" altLang="ko-Kore-KR" sz="2800" dirty="0">
              <a:solidFill>
                <a:srgbClr val="0563C1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8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정리 블로그 글 </a:t>
            </a:r>
            <a:r>
              <a:rPr kumimoji="1" lang="en-US" altLang="ko-Kore-KR" sz="28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</a:t>
            </a:r>
            <a:r>
              <a:rPr kumimoji="1" lang="ko-Kore-KR" altLang="en-US" sz="28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위 리뷰 논문의 요약 </a:t>
            </a:r>
            <a:r>
              <a:rPr kumimoji="1" lang="en-US" altLang="ko-Kore-KR" sz="28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+ </a:t>
            </a:r>
            <a:r>
              <a:rPr kumimoji="1" lang="ko-Kore-KR" altLang="en-US" sz="28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일부 추가 설명</a:t>
            </a:r>
            <a:r>
              <a:rPr kumimoji="1" lang="en-US" altLang="ko-Kore-KR" sz="28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)</a:t>
            </a: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Meta learning</a:t>
            </a:r>
          </a:p>
          <a:p>
            <a:pPr lvl="1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5"/>
              </a:rPr>
              <a:t>https://lilianweng.github.io/lil-log/2018/11/30/meta-learning.html#optimization-based</a:t>
            </a: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Meta RL:</a:t>
            </a:r>
          </a:p>
          <a:p>
            <a:pPr lvl="1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6"/>
              </a:rPr>
              <a:t>https://lilianweng.github.io/lil-log/2019/06/23/meta-reinforcement-learning.html#proposal-in-2016</a:t>
            </a:r>
            <a:r>
              <a:rPr kumimoji="1" lang="en-US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</a:p>
          <a:p>
            <a:pPr marL="914342" lvl="1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kumimoji="1" lang="en-US" altLang="ko-Kore-KR" sz="2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8" name="Shape 222">
            <a:extLst>
              <a:ext uri="{FF2B5EF4-FFF2-40B4-BE49-F238E27FC236}">
                <a16:creationId xmlns:a16="http://schemas.microsoft.com/office/drawing/2014/main" id="{B6F3A34D-A95A-9C41-8F7D-ACAFB970BF31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9" name="Shape 223">
            <a:extLst>
              <a:ext uri="{FF2B5EF4-FFF2-40B4-BE49-F238E27FC236}">
                <a16:creationId xmlns:a16="http://schemas.microsoft.com/office/drawing/2014/main" id="{D71A7809-D519-C648-AD3C-68EF258C9136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2087639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Meta Learning </a:t>
            </a:r>
            <a:r>
              <a:rPr lang="ko-KR" altLang="en-US" b="1" dirty="0"/>
              <a:t>문제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410E18-1258-2C48-85E7-687EC9CF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504" y="3068930"/>
            <a:ext cx="14687350" cy="923798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BDAF514-01C5-DC4C-906E-987D52D5E705}"/>
              </a:ext>
            </a:extLst>
          </p:cNvPr>
          <p:cNvSpPr/>
          <p:nvPr/>
        </p:nvSpPr>
        <p:spPr>
          <a:xfrm>
            <a:off x="6669738" y="12876013"/>
            <a:ext cx="951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Ravi, </a:t>
            </a:r>
            <a:r>
              <a:rPr lang="en" altLang="ko-Kore-KR" dirty="0" err="1">
                <a:solidFill>
                  <a:srgbClr val="53585F"/>
                </a:solidFill>
                <a:latin typeface="Arial" panose="020B0604020202020204" pitchFamily="34" charset="0"/>
              </a:rPr>
              <a:t>Sachin</a:t>
            </a:r>
            <a:r>
              <a:rPr lang="en" altLang="ko-Kore-KR" dirty="0">
                <a:solidFill>
                  <a:srgbClr val="53585F"/>
                </a:solidFill>
                <a:latin typeface="Arial" panose="020B0604020202020204" pitchFamily="34" charset="0"/>
              </a:rPr>
              <a:t>, and Hugo Larochelle. "Optimization as a model for few-shot learning." (2016).</a:t>
            </a:r>
            <a:endParaRPr lang="ko-Kore-KR" altLang="en-US" dirty="0">
              <a:solidFill>
                <a:srgbClr val="5358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3908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2013641" y="3290166"/>
            <a:ext cx="18487616" cy="9689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8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관련 논문</a:t>
            </a:r>
            <a:endParaRPr kumimoji="1" lang="en-US" altLang="ko-Kore-KR" sz="28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Koch, Gregory, Richard 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Zemel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and Ruslan 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Salakhutdinov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"Siamese neural networks for one-shot image recognition." ICML deep learning workshop. Vol. 2. 2015.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Vinyals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Oriol, et al. "Matching networks for one shot learning." Advances in neural information processing systems 29 (2016): 3630-3638.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Snell, Jake, Kevin 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Swersky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and Richard S. 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Zemel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"Prototypical networks for few-shot learning." 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arXiv:1703.05175 (2017).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Sung, Flood, et al. "Learning to compare: Relation network for few-shot learning." Proceedings of the IEEE conference on computer vision and pattern recognition. 2018.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Graves, Alex, Greg Wayne, and Ivo 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Danihelka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"Neural 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turing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machines." 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arXiv:1410.5401 (2014).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Weston, Jason, 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Sumit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Chopra, and Antoine 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Bordes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"Memory networks." 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arXiv:1410.3916 (2014).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Santoro, Adam, et al. "Meta-learning with memory-augmented neural networks." International conference on machine learning. PMLR, 2016.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Munkhdalai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Tsendsuren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and Hong Yu. "Meta networks." International Conference on Machine Learning. PMLR, 2017.</a:t>
            </a: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5570AAD7-68C9-9648-B53A-4A0E56C25BF4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E2928462-D223-B244-B1AE-FA6AF98DA0BB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3876101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2013641" y="3290166"/>
            <a:ext cx="18487616" cy="6412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8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관련 논문</a:t>
            </a:r>
            <a:endParaRPr kumimoji="1" lang="en-US" altLang="ko-Kore-KR" sz="28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Mishra, Nikhil, et al. "A simple neural attentive meta-learner." 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arXiv:1707.03141 (2017).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Ravi, 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Sachin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and Hugo Larochelle. "Optimization as a model for few-shot learning." (2016).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Finn, Chelsea, Pieter 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Abbeel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and Sergey Levine. "Model-agnostic meta-learning for fast adaptation of deep networks." International Conference on Machine Learning. PMLR, 2017.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Rusu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Andrei A., et al. "Meta-learning with latent embedding optimization." 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arXiv:1807.05960 (2018).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Wang, Jane X., et al. "Learning to reinforcement learn." 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arXiv:1611.05763 (2016).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Duan, Yan, et al. "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Rl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$^ 2$: Fast reinforcement learning via slow reinforcement learning." </a:t>
            </a:r>
            <a:r>
              <a:rPr lang="en" altLang="ko-Kore-KR" sz="2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arXiv</a:t>
            </a:r>
            <a:r>
              <a:rPr lang="en" altLang="ko-Kore-KR" sz="2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preprint arXiv:1611.02779 (2016).</a:t>
            </a: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5570AAD7-68C9-9648-B53A-4A0E56C25BF4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E2928462-D223-B244-B1AE-FA6AF98DA0BB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184749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Meta Learning </a:t>
            </a:r>
            <a:r>
              <a:rPr lang="ko-KR" altLang="en-US" b="1" dirty="0"/>
              <a:t>문제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27FBA0D-37E8-964D-B5A2-289E92157803}"/>
                  </a:ext>
                </a:extLst>
              </p:cNvPr>
              <p:cNvSpPr/>
              <p:nvPr/>
            </p:nvSpPr>
            <p:spPr>
              <a:xfrm>
                <a:off x="1982517" y="3774477"/>
                <a:ext cx="20621496" cy="6907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Meta learning model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optimal model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parameter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다음과 같다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  <m:sup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∗</m:t>
                          </m:r>
                        </m:sup>
                      </m:sSup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unc>
                        <m:func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36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𝐷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~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𝐷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𝐷</m:t>
                              </m:r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위의 식은 일반적인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learning task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유사하지만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하나의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dataset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자체가 하나의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data sample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활용되고 있다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Few-shot classification?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supervised learning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상에서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meta-learning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활용한 예시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27FBA0D-37E8-964D-B5A2-289E92157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517" y="3774477"/>
                <a:ext cx="20621496" cy="6907981"/>
              </a:xfrm>
              <a:prstGeom prst="rect">
                <a:avLst/>
              </a:prstGeom>
              <a:blipFill>
                <a:blip r:embed="rId4"/>
                <a:stretch>
                  <a:fillRect l="-9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611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Training</a:t>
            </a:r>
            <a:r>
              <a:rPr lang="ko-KR" altLang="en-US" dirty="0"/>
              <a:t>을 </a:t>
            </a:r>
            <a:r>
              <a:rPr lang="en-US" altLang="ko-KR" dirty="0"/>
              <a:t>Testing</a:t>
            </a:r>
            <a:r>
              <a:rPr lang="ko-KR" altLang="en-US" dirty="0"/>
              <a:t>과 같은 방법으로 바라보는 관점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27FBA0D-37E8-964D-B5A2-289E92157803}"/>
                  </a:ext>
                </a:extLst>
              </p:cNvPr>
              <p:cNvSpPr/>
              <p:nvPr/>
            </p:nvSpPr>
            <p:spPr>
              <a:xfrm>
                <a:off x="1999656" y="3774477"/>
                <a:ext cx="20383099" cy="91001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6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  <m:sup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∗</m:t>
                          </m:r>
                        </m:sup>
                      </m:sSup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unc>
                        <m:funcPr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6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36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𝐷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~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𝑝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𝐷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𝐷</m:t>
                              </m:r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classification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이라면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dataset D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여러 쌍의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feature vector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label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들을 포함하고 있고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𝐷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={(</m:t>
                    </m:r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)}</m:t>
                    </m:r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표현할 수 있다 이때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각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label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𝐿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𝑎𝑙𝑙</m:t>
                        </m:r>
                      </m:sub>
                    </m:sSub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포함되어있다고 해보자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 </a:t>
                </a:r>
                <a:r>
                  <a:rPr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파라미터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𝜃</m:t>
                    </m:r>
                  </m:oMath>
                </a14:m>
                <a:r>
                  <a:rPr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가진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𝑓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주어진 데이터가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feature vector x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class y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속할 확률인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𝑃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sub>
                    </m:sSub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𝑦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출력으로 내보낼 것이다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training batch</a:t>
                </a:r>
                <a:r>
                  <a:rPr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B</a:t>
                </a:r>
                <a:r>
                  <a:rPr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라고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나타내면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위의 식은 아래와 같이 표현될 수 있다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  <m:sup>
                          <m: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∗</m:t>
                          </m:r>
                        </m:sup>
                      </m:sSup>
                      <m:r>
                        <a:rPr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unc>
                        <m:funcPr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6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36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</a:rPr>
                                    <m:t>m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𝑎𝑥</m:t>
                                  </m:r>
                                </m:e>
                                <m:lim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𝐸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𝑥</m:t>
                                      </m:r>
                                      <m:r>
                                        <a:rPr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, </m:t>
                                      </m:r>
                                      <m:r>
                                        <a:rPr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∈ 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𝑦</m:t>
                              </m:r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|</m:t>
                              </m:r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)]</m:t>
                              </m:r>
                            </m:e>
                          </m:func>
                        </m:e>
                      </m:func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unc>
                        <m:funcPr>
                          <m:ctrlPr>
                            <a:rPr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6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36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</a:rPr>
                                    <m:t>m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𝑎𝑥</m:t>
                                  </m:r>
                                </m:e>
                                <m:lim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𝐵</m:t>
                                  </m:r>
                                  <m:r>
                                    <a:rPr lang="en-US" altLang="ko-KR" sz="360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⊆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 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[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,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𝑦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∈</m:t>
                                  </m:r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𝐵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sz="36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𝑦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|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  <m:r>
                                    <a:rPr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27FBA0D-37E8-964D-B5A2-289E92157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656" y="3774477"/>
                <a:ext cx="20383099" cy="9100184"/>
              </a:xfrm>
              <a:prstGeom prst="rect">
                <a:avLst/>
              </a:prstGeom>
              <a:blipFill>
                <a:blip r:embed="rId4"/>
                <a:stretch>
                  <a:fillRect l="-872" b="-285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67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Meta Learning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Training</a:t>
            </a:r>
            <a:r>
              <a:rPr lang="ko-KR" altLang="en-US" dirty="0"/>
              <a:t>을 </a:t>
            </a:r>
            <a:r>
              <a:rPr lang="en-US" altLang="ko-KR" dirty="0"/>
              <a:t>Testing</a:t>
            </a:r>
            <a:r>
              <a:rPr lang="ko-KR" altLang="en-US" dirty="0"/>
              <a:t>과 같은 방법으로 바라보는 관점</a:t>
            </a:r>
            <a:endParaRPr lang="en-US" altLang="ko-KR" dirty="0"/>
          </a:p>
        </p:txBody>
      </p:sp>
      <p:sp>
        <p:nvSpPr>
          <p:cNvPr id="12" name="Shape 222">
            <a:extLst>
              <a:ext uri="{FF2B5EF4-FFF2-40B4-BE49-F238E27FC236}">
                <a16:creationId xmlns:a16="http://schemas.microsoft.com/office/drawing/2014/main" id="{F747883E-6DCE-7645-A58B-DC1222711690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16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3" name="Shape 223">
            <a:extLst>
              <a:ext uri="{FF2B5EF4-FFF2-40B4-BE49-F238E27FC236}">
                <a16:creationId xmlns:a16="http://schemas.microsoft.com/office/drawing/2014/main" id="{58EF0780-999B-1D4F-AF96-416DBA183A9C}"/>
              </a:ext>
            </a:extLst>
          </p:cNvPr>
          <p:cNvSpPr/>
          <p:nvPr/>
        </p:nvSpPr>
        <p:spPr>
          <a:xfrm>
            <a:off x="20828000" y="2200124"/>
            <a:ext cx="2540000" cy="78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000" dirty="0">
                <a:sym typeface="SpoqaHanSans-Bold"/>
              </a:rPr>
              <a:t>Meta Learning</a:t>
            </a:r>
          </a:p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" altLang="ko-Kore-KR" sz="2000" dirty="0">
              <a:sym typeface="SpoqaHanSans-Bold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7FBA0D-37E8-964D-B5A2-289E92157803}"/>
              </a:ext>
            </a:extLst>
          </p:cNvPr>
          <p:cNvSpPr/>
          <p:nvPr/>
        </p:nvSpPr>
        <p:spPr>
          <a:xfrm>
            <a:off x="1889621" y="3329608"/>
            <a:ext cx="21478379" cy="7488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Few-shot classification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목표는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"fast learning"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위해서 추가한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약간의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support set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</a:t>
            </a:r>
            <a:b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가지고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unknown label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대한 데이터의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prediction error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줄이는 것이다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 </a:t>
            </a:r>
            <a:b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("fine-tuning"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수행되는 과정과 유사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 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모델이 모든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label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대해서 인지하고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optimization procedure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수정하는 것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없이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궁극적으로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fast learning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이뤄질 수 있도록 하자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Inference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중에도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training process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모방한 과정을 넣기 위해서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dataset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약간의 수정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7819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77620</TotalTime>
  <Words>6011</Words>
  <Application>Microsoft Macintosh PowerPoint</Application>
  <PresentationFormat>사용자 지정</PresentationFormat>
  <Paragraphs>724</Paragraphs>
  <Slides>61</Slides>
  <Notes>61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3" baseType="lpstr">
      <vt:lpstr>Spoqa Han Sans Neo</vt:lpstr>
      <vt:lpstr>Spoqa Han Sans Neo Bold</vt:lpstr>
      <vt:lpstr>SpoqaHanSans-Bold</vt:lpstr>
      <vt:lpstr>SpoqaHanSans-Light</vt:lpstr>
      <vt:lpstr>Arial</vt:lpstr>
      <vt:lpstr>Calibri</vt:lpstr>
      <vt:lpstr>Calibri Light</vt:lpstr>
      <vt:lpstr>Cambria Math</vt:lpstr>
      <vt:lpstr>Impact</vt:lpstr>
      <vt:lpstr>Matura MT Script Capitals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jh_lee@fastcampus.co.kr</dc:creator>
  <cp:lastModifiedBy>jbpark0614@gmail.com</cp:lastModifiedBy>
  <cp:revision>870</cp:revision>
  <dcterms:created xsi:type="dcterms:W3CDTF">2021-04-05T07:22:06Z</dcterms:created>
  <dcterms:modified xsi:type="dcterms:W3CDTF">2021-10-04T19:46:44Z</dcterms:modified>
</cp:coreProperties>
</file>